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8" r:id="rId6"/>
    <p:sldMasterId id="2147484293" r:id="rId7"/>
    <p:sldMasterId id="2147484317" r:id="rId8"/>
  </p:sldMasterIdLst>
  <p:notesMasterIdLst>
    <p:notesMasterId r:id="rId29"/>
  </p:notesMasterIdLst>
  <p:handoutMasterIdLst>
    <p:handoutMasterId r:id="rId30"/>
  </p:handoutMasterIdLst>
  <p:sldIdLst>
    <p:sldId id="1347" r:id="rId9"/>
    <p:sldId id="1369" r:id="rId10"/>
    <p:sldId id="1370" r:id="rId11"/>
    <p:sldId id="1348" r:id="rId12"/>
    <p:sldId id="1376" r:id="rId13"/>
    <p:sldId id="1397" r:id="rId14"/>
    <p:sldId id="1378" r:id="rId15"/>
    <p:sldId id="1392" r:id="rId16"/>
    <p:sldId id="1393" r:id="rId17"/>
    <p:sldId id="1382" r:id="rId18"/>
    <p:sldId id="1387" r:id="rId19"/>
    <p:sldId id="1379" r:id="rId20"/>
    <p:sldId id="1398" r:id="rId21"/>
    <p:sldId id="1394" r:id="rId22"/>
    <p:sldId id="1396" r:id="rId23"/>
    <p:sldId id="1326" r:id="rId24"/>
    <p:sldId id="1395" r:id="rId25"/>
    <p:sldId id="1383" r:id="rId26"/>
    <p:sldId id="1384" r:id="rId27"/>
    <p:sldId id="1385"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47"/>
            <p14:sldId id="1369"/>
            <p14:sldId id="1370"/>
            <p14:sldId id="1348"/>
            <p14:sldId id="1376"/>
            <p14:sldId id="1397"/>
            <p14:sldId id="1378"/>
            <p14:sldId id="1392"/>
            <p14:sldId id="1393"/>
            <p14:sldId id="1382"/>
            <p14:sldId id="1387"/>
            <p14:sldId id="1379"/>
            <p14:sldId id="1398"/>
            <p14:sldId id="1394"/>
            <p14:sldId id="1396"/>
            <p14:sldId id="1326"/>
            <p14:sldId id="1395"/>
          </p14:sldIdLst>
        </p14:section>
        <p14:section name="Color Template" id="{A073DAE3-B461-442F-A3D3-6642BD875E45}">
          <p14:sldIdLst>
            <p14:sldId id="1383"/>
            <p14:sldId id="1384"/>
            <p14:sldId id="13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BAD80A"/>
    <a:srgbClr val="107C10"/>
    <a:srgbClr val="0018BB"/>
    <a:srgbClr val="00188F"/>
    <a:srgbClr val="D83B01"/>
    <a:srgbClr val="32145A"/>
    <a:srgbClr val="5C005C"/>
    <a:srgbClr val="004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2" autoAdjust="0"/>
    <p:restoredTop sz="84292" autoAdjust="0"/>
  </p:normalViewPr>
  <p:slideViewPr>
    <p:cSldViewPr>
      <p:cViewPr varScale="1">
        <p:scale>
          <a:sx n="68" d="100"/>
          <a:sy n="68" d="100"/>
        </p:scale>
        <p:origin x="576" y="3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10/10/2016 8:13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10/10/2016 8:13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F17D303-0DA1-40F0-81F4-4BB426A1249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8:13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5478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2726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101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4439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Cabeçalho 3"/>
          <p:cNvSpPr>
            <a:spLocks noGrp="1"/>
          </p:cNvSpPr>
          <p:nvPr>
            <p:ph type="hdr" sz="quarter" idx="10"/>
          </p:nvPr>
        </p:nvSpPr>
        <p:spPr/>
        <p:txBody>
          <a:bodyPr/>
          <a:lstStyle/>
          <a:p>
            <a:endParaRPr lang="en-US" dirty="0"/>
          </a:p>
        </p:txBody>
      </p:sp>
      <p:sp>
        <p:nvSpPr>
          <p:cNvPr id="5" name="Espaço Reservado para Rodapé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Espaço Reservado para Data 5"/>
          <p:cNvSpPr>
            <a:spLocks noGrp="1"/>
          </p:cNvSpPr>
          <p:nvPr>
            <p:ph type="dt" idx="12"/>
          </p:nvPr>
        </p:nvSpPr>
        <p:spPr/>
        <p:txBody>
          <a:bodyPr/>
          <a:lstStyle/>
          <a:p>
            <a:fld id="{79C601B9-5273-467A-8E48-EC9939578C8F}" type="datetime8">
              <a:rPr lang="en-US" smtClean="0"/>
              <a:t>10/10/2016 8:33 AM</a:t>
            </a:fld>
            <a:endParaRPr lang="en-US" dirty="0"/>
          </a:p>
        </p:txBody>
      </p:sp>
      <p:sp>
        <p:nvSpPr>
          <p:cNvPr id="7" name="Espaço Reservado para Número de Slide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4464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0ACD4-D3EE-44A8-9E50-40104FBD42A9}" type="slidenum">
              <a:rPr lang="en-GB" smtClean="0"/>
              <a:t>14</a:t>
            </a:fld>
            <a:endParaRPr lang="en-GB" dirty="0"/>
          </a:p>
        </p:txBody>
      </p:sp>
    </p:spTree>
    <p:extLst>
      <p:ext uri="{BB962C8B-B14F-4D97-AF65-F5344CB8AC3E}">
        <p14:creationId xmlns:p14="http://schemas.microsoft.com/office/powerpoint/2010/main" val="4135737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0ACD4-D3EE-44A8-9E50-40104FBD42A9}" type="slidenum">
              <a:rPr lang="en-GB" smtClean="0"/>
              <a:t>15</a:t>
            </a:fld>
            <a:endParaRPr lang="en-GB" dirty="0"/>
          </a:p>
        </p:txBody>
      </p:sp>
    </p:spTree>
    <p:extLst>
      <p:ext uri="{BB962C8B-B14F-4D97-AF65-F5344CB8AC3E}">
        <p14:creationId xmlns:p14="http://schemas.microsoft.com/office/powerpoint/2010/main" val="56448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57AA3956-868B-4200-9482-2B872CEA5530}" type="datetime8">
              <a:rPr lang="en-US" smtClean="0">
                <a:solidFill>
                  <a:prstClr val="black"/>
                </a:solidFill>
              </a:rPr>
              <a:t>10/10/2016 8:13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0ACD4-D3EE-44A8-9E50-40104FBD42A9}" type="slidenum">
              <a:rPr lang="en-GB" smtClean="0"/>
              <a:t>17</a:t>
            </a:fld>
            <a:endParaRPr lang="en-GB" dirty="0"/>
          </a:p>
        </p:txBody>
      </p:sp>
    </p:spTree>
    <p:extLst>
      <p:ext uri="{BB962C8B-B14F-4D97-AF65-F5344CB8AC3E}">
        <p14:creationId xmlns:p14="http://schemas.microsoft.com/office/powerpoint/2010/main" val="1666305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6780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039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kern="0" dirty="0">
                <a:latin typeface="Segoe UI Semilight" panose="020B0402040204020203" pitchFamily="34" charset="0"/>
                <a:cs typeface="Segoe UI Semilight" panose="020B0402040204020203" pitchFamily="34" charset="0"/>
              </a:rPr>
              <a:t>“The world and technology are once again transforming” </a:t>
            </a:r>
          </a:p>
          <a:p>
            <a:pPr defTabSz="932597"/>
            <a:r>
              <a:rPr lang="en-US" sz="900" kern="0" dirty="0">
                <a:latin typeface="Segoe UI Semilight" panose="020B0402040204020203" pitchFamily="34" charset="0"/>
                <a:cs typeface="Segoe UI Semilight" panose="020B0402040204020203" pitchFamily="34" charset="0"/>
              </a:rPr>
              <a:t>       </a:t>
            </a:r>
            <a:r>
              <a:rPr lang="en-US" sz="800" kern="0" dirty="0">
                <a:latin typeface="Segoe UI Semilight" panose="020B0402040204020203" pitchFamily="34" charset="0"/>
                <a:cs typeface="Segoe UI Semilight" panose="020B0402040204020203" pitchFamily="34" charset="0"/>
              </a:rPr>
              <a:t>– Satya Nadella, CEO Microsoft</a:t>
            </a:r>
            <a:endParaRPr lang="en-US" sz="900" kern="0" dirty="0">
              <a:latin typeface="Segoe UI Semilight" panose="020B0402040204020203" pitchFamily="34" charset="0"/>
              <a:cs typeface="Segoe UI Semilight" panose="020B0402040204020203" pitchFamily="34" charset="0"/>
            </a:endParaRPr>
          </a:p>
          <a:p>
            <a:endParaRPr lang="en-US" sz="900" dirty="0"/>
          </a:p>
          <a:p>
            <a:r>
              <a:rPr lang="en-US" sz="900" dirty="0"/>
              <a:t>Use of Messaging apps surpassed Social apps in 2015</a:t>
            </a:r>
          </a:p>
          <a:p>
            <a:endParaRPr lang="en-US" sz="900" dirty="0"/>
          </a:p>
          <a:p>
            <a:pPr marL="171450" indent="-171450">
              <a:buFontTx/>
              <a:buChar char="-"/>
            </a:pPr>
            <a:r>
              <a:rPr lang="en-US" sz="900" kern="1200" dirty="0">
                <a:solidFill>
                  <a:schemeClr val="tx1"/>
                </a:solidFill>
                <a:effectLst/>
                <a:latin typeface="Segoe UI Light" pitchFamily="34" charset="0"/>
                <a:ea typeface="+mn-ea"/>
                <a:cs typeface="+mn-cs"/>
              </a:rPr>
              <a:t>We want to take that power of human language and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apply it more pervasively to all of the computing interface and the computing interactions</a:t>
            </a:r>
            <a:r>
              <a:rPr lang="en-US" sz="900" kern="1200" baseline="0" dirty="0">
                <a:solidFill>
                  <a:schemeClr val="tx1"/>
                </a:solidFill>
                <a:effectLst/>
                <a:latin typeface="Segoe UI Light" pitchFamily="34" charset="0"/>
                <a:ea typeface="+mn-ea"/>
                <a:cs typeface="+mn-cs"/>
              </a:rPr>
              <a:t> through machine learning and AI.</a:t>
            </a:r>
          </a:p>
          <a:p>
            <a:pPr marL="171450" indent="-171450">
              <a:buFontTx/>
              <a:buChar char="-"/>
            </a:pPr>
            <a:r>
              <a:rPr lang="en-US" sz="900" kern="1200" baseline="0" dirty="0">
                <a:solidFill>
                  <a:schemeClr val="tx1"/>
                </a:solidFill>
                <a:effectLst/>
                <a:latin typeface="Segoe UI Light" pitchFamily="34" charset="0"/>
                <a:ea typeface="+mn-ea"/>
                <a:cs typeface="+mn-cs"/>
              </a:rPr>
              <a:t>CAAP:</a:t>
            </a:r>
          </a:p>
          <a:p>
            <a:pPr marL="388712" lvl="1" indent="-171450">
              <a:buFontTx/>
              <a:buChar char="-"/>
            </a:pPr>
            <a:r>
              <a:rPr lang="en-US" kern="1200" baseline="0" dirty="0">
                <a:solidFill>
                  <a:schemeClr val="tx1"/>
                </a:solidFill>
                <a:effectLst/>
                <a:latin typeface="Segoe UI Light" pitchFamily="34" charset="0"/>
                <a:ea typeface="+mn-ea"/>
                <a:cs typeface="+mn-cs"/>
              </a:rPr>
              <a:t>Having the most natural enriched conversation with anyone -&gt; Skype Translator (and other cognitive services)</a:t>
            </a:r>
          </a:p>
          <a:p>
            <a:pPr marL="388712" lvl="1" indent="-171450">
              <a:buFontTx/>
              <a:buChar char="-"/>
            </a:pPr>
            <a:r>
              <a:rPr lang="en-US" kern="1200" baseline="0" dirty="0">
                <a:solidFill>
                  <a:schemeClr val="tx1"/>
                </a:solidFill>
                <a:effectLst/>
                <a:latin typeface="Segoe UI Light" pitchFamily="34" charset="0"/>
                <a:ea typeface="+mn-ea"/>
                <a:cs typeface="+mn-cs"/>
              </a:rPr>
              <a:t>Apply the same power of human conversation to everything else -&gt; a personal digital assistant that know you and your world, and is always there to help you with your everyday tasks across all devices</a:t>
            </a:r>
          </a:p>
          <a:p>
            <a:pPr marL="388712" lvl="1" indent="-171450">
              <a:buFontTx/>
              <a:buChar char="-"/>
            </a:pPr>
            <a:r>
              <a:rPr lang="en-US" kern="1200" baseline="0" dirty="0">
                <a:solidFill>
                  <a:schemeClr val="tx1"/>
                </a:solidFill>
                <a:effectLst/>
                <a:latin typeface="Segoe UI Light" pitchFamily="34" charset="0"/>
                <a:ea typeface="+mn-ea"/>
                <a:cs typeface="+mn-cs"/>
              </a:rPr>
              <a:t>Calling any application (as a bot) within a conversational canvas instead of looking at pages and pages of websites and apps</a:t>
            </a:r>
          </a:p>
          <a:p>
            <a:pPr marL="388712" lvl="1" indent="-171450">
              <a:buFontTx/>
              <a:buChar char="-"/>
            </a:pPr>
            <a:endParaRPr lang="en-US" dirty="0"/>
          </a:p>
          <a:p>
            <a:pPr marL="217262" lvl="1" indent="0">
              <a:buFontTx/>
              <a:buNone/>
            </a:pPr>
            <a:r>
              <a:rPr lang="en-US" dirty="0"/>
              <a:t>“</a:t>
            </a:r>
            <a:r>
              <a:rPr lang="en-US" sz="900" kern="1200" dirty="0">
                <a:solidFill>
                  <a:schemeClr val="tx1"/>
                </a:solidFill>
                <a:effectLst/>
                <a:latin typeface="Segoe UI Light" pitchFamily="34" charset="0"/>
                <a:ea typeface="+mn-ea"/>
                <a:cs typeface="+mn-cs"/>
              </a:rPr>
              <a:t>And so you can conceptualize this platform where human language is the new UI layer. Bots are like new applications, and digital assistants are meta apps or like the new browsers. And intelligence is infused into all of your interactions. That’s the rich platform that we have.”</a:t>
            </a:r>
            <a:endParaRPr lang="en-US" dirty="0"/>
          </a:p>
          <a:p>
            <a:endParaRPr lang="en-US" sz="900" dirty="0"/>
          </a:p>
          <a:p>
            <a:endParaRPr lang="en-US" sz="900" dirty="0"/>
          </a:p>
          <a:p>
            <a:r>
              <a:rPr lang="en-US" sz="900" dirty="0"/>
              <a:t>Articles: </a:t>
            </a:r>
          </a:p>
          <a:p>
            <a:pPr marL="171450" indent="-171450">
              <a:buFont typeface="Arial" panose="020B0604020202020204" pitchFamily="34" charset="0"/>
              <a:buChar char="•"/>
            </a:pPr>
            <a:r>
              <a:rPr lang="en-US" dirty="0"/>
              <a:t>https://chatbotbook.com/the-rise-of-intelligent-bots-e896cde7281b#.3xv2h6m48</a:t>
            </a:r>
          </a:p>
          <a:p>
            <a:pPr marL="171450" indent="-171450">
              <a:buFont typeface="Arial" panose="020B0604020202020204" pitchFamily="34" charset="0"/>
              <a:buChar char="•"/>
            </a:pPr>
            <a:r>
              <a:rPr lang="en-US" dirty="0"/>
              <a:t>https://chatbotsmagazine.com/chinas-wechat-foretells-facebook-microsoft-bot-platforms-future-278c3bd4bf14#.7jtideqdl</a:t>
            </a:r>
          </a:p>
          <a:p>
            <a:pPr marL="171450" indent="-171450">
              <a:buFont typeface="Arial" panose="020B0604020202020204" pitchFamily="34" charset="0"/>
              <a:buChar char="•"/>
            </a:pPr>
            <a:r>
              <a:rPr lang="en-US" dirty="0"/>
              <a:t>http://www.cnet.com/how-to/what-is-a-bot/#!</a:t>
            </a:r>
          </a:p>
          <a:p>
            <a:pPr marL="171450" indent="-171450">
              <a:buFont typeface="Arial" panose="020B0604020202020204" pitchFamily="34" charset="0"/>
              <a:buChar char="•"/>
            </a:pPr>
            <a:r>
              <a:rPr lang="en-US" dirty="0"/>
              <a:t>http://www.theverge.com/2016/3/30/11334000/microsoft-big-bots-bet</a:t>
            </a:r>
          </a:p>
          <a:p>
            <a:pPr marL="171450" indent="-171450">
              <a:buFont typeface="Arial" panose="020B0604020202020204" pitchFamily="34" charset="0"/>
              <a:buChar char="•"/>
            </a:pPr>
            <a:r>
              <a:rPr lang="en-US" sz="900" dirty="0"/>
              <a:t>http://www.enterprise-security-today.com/news/Why-Should-We-Care-About-Bots-/story.xhtml?story_id=0110018ENHC3</a:t>
            </a:r>
          </a:p>
          <a:p>
            <a:pPr marL="171450" indent="-171450">
              <a:buFont typeface="Arial" panose="020B0604020202020204" pitchFamily="34" charset="0"/>
              <a:buChar char="•"/>
            </a:pPr>
            <a:r>
              <a:rPr lang="en-US" dirty="0"/>
              <a:t>http://www.marketplace.org/2016/04/11/tech/chat-bots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30239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24051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184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400"/>
              </a:spcAft>
            </a:pPr>
            <a:r>
              <a:rPr lang="en-US" sz="900" dirty="0">
                <a:solidFill>
                  <a:schemeClr val="bg1"/>
                </a:solidFill>
              </a:rPr>
              <a:t>Data and device price decline</a:t>
            </a:r>
          </a:p>
          <a:p>
            <a:pPr>
              <a:lnSpc>
                <a:spcPct val="150000"/>
              </a:lnSpc>
              <a:spcAft>
                <a:spcPts val="400"/>
              </a:spcAft>
            </a:pPr>
            <a:r>
              <a:rPr lang="en-US" sz="900" dirty="0">
                <a:solidFill>
                  <a:schemeClr val="bg1"/>
                </a:solidFill>
              </a:rPr>
              <a:t>Engaging chat + content + services </a:t>
            </a:r>
          </a:p>
          <a:p>
            <a:endParaRPr lang="en-US" baseline="0" dirty="0"/>
          </a:p>
          <a:p>
            <a:endParaRPr lang="en-US" baseline="0" dirty="0"/>
          </a:p>
          <a:p>
            <a:pPr>
              <a:lnSpc>
                <a:spcPct val="150000"/>
              </a:lnSpc>
              <a:spcAft>
                <a:spcPts val="400"/>
              </a:spcAft>
            </a:pPr>
            <a:r>
              <a:rPr lang="en-US" sz="900" dirty="0">
                <a:solidFill>
                  <a:schemeClr val="bg1"/>
                </a:solidFill>
              </a:rPr>
              <a:t>5x growth over next 3 years</a:t>
            </a:r>
          </a:p>
          <a:p>
            <a:pPr>
              <a:lnSpc>
                <a:spcPct val="150000"/>
              </a:lnSpc>
              <a:spcAft>
                <a:spcPts val="400"/>
              </a:spcAft>
            </a:pPr>
            <a:r>
              <a:rPr lang="en-US" sz="900" dirty="0">
                <a:solidFill>
                  <a:schemeClr val="bg1"/>
                </a:solidFill>
              </a:rPr>
              <a:t>Young demographic</a:t>
            </a:r>
          </a:p>
          <a:p>
            <a:pPr>
              <a:lnSpc>
                <a:spcPct val="150000"/>
              </a:lnSpc>
              <a:spcAft>
                <a:spcPts val="400"/>
              </a:spcAft>
            </a:pPr>
            <a:r>
              <a:rPr lang="en-US" sz="900" dirty="0">
                <a:solidFill>
                  <a:schemeClr val="bg1"/>
                </a:solidFill>
              </a:rPr>
              <a:t>Higher retention &amp; usage than apps</a:t>
            </a:r>
          </a:p>
          <a:p>
            <a:pPr>
              <a:lnSpc>
                <a:spcPct val="150000"/>
              </a:lnSpc>
              <a:spcAft>
                <a:spcPts val="400"/>
              </a:spcAft>
            </a:pPr>
            <a:r>
              <a:rPr lang="en-US" sz="900" dirty="0">
                <a:solidFill>
                  <a:schemeClr val="bg1"/>
                </a:solidFill>
              </a:rPr>
              <a:t>Opportunity for 1:1 connection</a:t>
            </a:r>
          </a:p>
          <a:p>
            <a:endParaRPr lang="en-US" baseline="0" dirty="0"/>
          </a:p>
          <a:p>
            <a:endParaRPr lang="en-US" baseline="0" dirty="0"/>
          </a:p>
          <a:p>
            <a:r>
              <a:rPr lang="en-US" dirty="0">
                <a:solidFill>
                  <a:schemeClr val="bg1"/>
                </a:solidFill>
              </a:rPr>
              <a:t>Monthly users of messaging apps surpassed</a:t>
            </a:r>
          </a:p>
          <a:p>
            <a:r>
              <a:rPr lang="en-US" dirty="0">
                <a:solidFill>
                  <a:schemeClr val="bg1"/>
                </a:solidFill>
              </a:rPr>
              <a:t>Social apps a year ago</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8:13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8384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11686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is investing in 3 key areas:</a:t>
            </a:r>
          </a:p>
          <a:p>
            <a:pPr marL="171450" indent="-171450">
              <a:buFont typeface="Arial" panose="020B0604020202020204" pitchFamily="34" charset="0"/>
              <a:buChar char="•"/>
            </a:pPr>
            <a:r>
              <a:rPr lang="en-US" dirty="0"/>
              <a:t>Creating the best cross-platform development tools for developers (Bot Framework) focused on developers, not a specific platform</a:t>
            </a:r>
          </a:p>
          <a:p>
            <a:pPr marL="171450" indent="-171450">
              <a:buFont typeface="Arial" panose="020B0604020202020204" pitchFamily="34" charset="0"/>
              <a:buChar char="•"/>
            </a:pPr>
            <a:r>
              <a:rPr lang="en-US" dirty="0"/>
              <a:t>A significant set of Artificial Intelligence</a:t>
            </a:r>
            <a:r>
              <a:rPr lang="en-US" baseline="0" dirty="0"/>
              <a:t> “Cognitive Services” that are second to none in terms of the power they provide for developers</a:t>
            </a:r>
          </a:p>
          <a:p>
            <a:pPr marL="171450" indent="-171450">
              <a:buFont typeface="Arial" panose="020B0604020202020204" pitchFamily="34" charset="0"/>
              <a:buChar char="•"/>
            </a:pPr>
            <a:r>
              <a:rPr lang="en-US" baseline="0" dirty="0"/>
              <a:t>The richest canvas for bots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58114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10/10/2016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4592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sz="1000" dirty="0"/>
              <a:t>Vision</a:t>
            </a:r>
          </a:p>
          <a:p>
            <a:pPr marL="571500" indent="-571500">
              <a:buFontTx/>
              <a:buChar char="-"/>
            </a:pPr>
            <a:r>
              <a:rPr lang="en-US" sz="900" dirty="0"/>
              <a:t>Computer Vision API: Distill actionable information from images</a:t>
            </a:r>
          </a:p>
          <a:p>
            <a:pPr marL="571500" indent="-571500">
              <a:buFontTx/>
              <a:buChar char="-"/>
            </a:pPr>
            <a:r>
              <a:rPr lang="en-US" sz="900" dirty="0"/>
              <a:t>Emotion API: Personalize experiences with emotion recognition</a:t>
            </a:r>
          </a:p>
          <a:p>
            <a:pPr marL="571500" indent="-571500">
              <a:buFontTx/>
              <a:buChar char="-"/>
            </a:pPr>
            <a:r>
              <a:rPr lang="en-US" sz="900" dirty="0"/>
              <a:t>Face API: Detect, identify, analyze, organize, and tag faces in photos</a:t>
            </a:r>
          </a:p>
          <a:p>
            <a:pPr marL="571500" indent="-571500">
              <a:buFontTx/>
              <a:buChar char="-"/>
            </a:pPr>
            <a:r>
              <a:rPr lang="en-US" sz="900" dirty="0"/>
              <a:t>Video API: Analyze, edit, and process videos within your app</a:t>
            </a:r>
            <a:endParaRPr lang="en-US" sz="1050" dirty="0"/>
          </a:p>
          <a:p>
            <a:r>
              <a:rPr lang="en-US" sz="1000" dirty="0"/>
              <a:t>Speech</a:t>
            </a:r>
          </a:p>
          <a:p>
            <a:pPr marL="571500" indent="-571500">
              <a:buFontTx/>
              <a:buChar char="-"/>
            </a:pPr>
            <a:r>
              <a:rPr lang="en-US" sz="900" dirty="0"/>
              <a:t>Bing Speech API: Convert speech to text and back again, and understand its intent</a:t>
            </a:r>
          </a:p>
          <a:p>
            <a:pPr marL="571500" indent="-571500">
              <a:buFontTx/>
              <a:buChar char="-"/>
            </a:pPr>
            <a:r>
              <a:rPr lang="en-US" sz="900" dirty="0"/>
              <a:t>Custom Recognition Intelligent Service (CRIS): Fine-tune speech recognition for anyone, anywhere</a:t>
            </a:r>
          </a:p>
          <a:p>
            <a:pPr marL="571500" indent="-571500">
              <a:buFontTx/>
              <a:buChar char="-"/>
            </a:pPr>
            <a:r>
              <a:rPr lang="en-US" sz="900" dirty="0"/>
              <a:t>Speaker Recognition API: Give your app the ability to know who’s talking</a:t>
            </a:r>
          </a:p>
          <a:p>
            <a:r>
              <a:rPr lang="en-US" sz="1000" dirty="0"/>
              <a:t>Language:</a:t>
            </a:r>
          </a:p>
          <a:p>
            <a:pPr marL="571500" indent="-571500">
              <a:buFontTx/>
              <a:buChar char="-"/>
            </a:pPr>
            <a:r>
              <a:rPr lang="en-US" sz="900" dirty="0"/>
              <a:t>Bing Spell Check API: Detect and correct spelling mistakes within your app</a:t>
            </a:r>
          </a:p>
          <a:p>
            <a:pPr marL="571500" indent="-571500">
              <a:buFontTx/>
              <a:buChar char="-"/>
            </a:pPr>
            <a:r>
              <a:rPr lang="en-US" sz="900" dirty="0"/>
              <a:t>Language Understanding Intelligent Service (LUIS): Teach your apps to understand commands from your users</a:t>
            </a:r>
          </a:p>
          <a:p>
            <a:pPr marL="571500" indent="-571500">
              <a:buFontTx/>
              <a:buChar char="-"/>
            </a:pPr>
            <a:r>
              <a:rPr lang="en-US" sz="900" dirty="0"/>
              <a:t>Linguistic Analysis API: Easily parse complex text with language analysis</a:t>
            </a:r>
          </a:p>
          <a:p>
            <a:pPr marL="571500" indent="-571500">
              <a:buFontTx/>
              <a:buChar char="-"/>
            </a:pPr>
            <a:r>
              <a:rPr lang="en-US" sz="900" dirty="0"/>
              <a:t>Text Analytics API: Detect sentiment, key phrases, topics, and language from your text</a:t>
            </a:r>
          </a:p>
          <a:p>
            <a:pPr marL="571500" indent="-571500">
              <a:buFontTx/>
              <a:buChar char="-"/>
            </a:pPr>
            <a:r>
              <a:rPr lang="en-US" sz="900" dirty="0"/>
              <a:t>Web Language Model API: Leverage the power of language models trained on web-scale data</a:t>
            </a:r>
          </a:p>
          <a:p>
            <a:r>
              <a:rPr lang="en-US" sz="1000" dirty="0"/>
              <a:t>Knowledge</a:t>
            </a:r>
          </a:p>
          <a:p>
            <a:pPr marL="571500" indent="-571500">
              <a:buFontTx/>
              <a:buChar char="-"/>
            </a:pPr>
            <a:r>
              <a:rPr lang="en-US" sz="900" dirty="0"/>
              <a:t>Academic Knowledge API: Explore relationships among academic papers, journals, and authors</a:t>
            </a:r>
          </a:p>
          <a:p>
            <a:pPr marL="571500" indent="-571500">
              <a:buFontTx/>
              <a:buChar char="-"/>
            </a:pPr>
            <a:r>
              <a:rPr lang="en-US" sz="900" dirty="0"/>
              <a:t>Entity Linking Intelligence Service: Contextually extend knowledge of people, locations, and events</a:t>
            </a:r>
          </a:p>
          <a:p>
            <a:pPr marL="571500" indent="-571500">
              <a:buFontTx/>
              <a:buChar char="-"/>
            </a:pPr>
            <a:r>
              <a:rPr lang="en-US" sz="900" dirty="0"/>
              <a:t>Knowledge Exploration Service: Add interactive search over structured data to your project</a:t>
            </a:r>
          </a:p>
          <a:p>
            <a:pPr marL="571500" indent="-571500">
              <a:buFontTx/>
              <a:buChar char="-"/>
            </a:pPr>
            <a:r>
              <a:rPr lang="en-US" sz="900" dirty="0"/>
              <a:t>Recommendations API: Provide personalized product recommendations for your customers</a:t>
            </a:r>
            <a:endParaRPr lang="en-US" sz="1050" dirty="0"/>
          </a:p>
          <a:p>
            <a:r>
              <a:rPr lang="en-US" sz="1050" dirty="0"/>
              <a:t>Search:</a:t>
            </a:r>
          </a:p>
          <a:p>
            <a:pPr marL="457200" indent="-457200">
              <a:buFontTx/>
              <a:buChar char="-"/>
            </a:pPr>
            <a:r>
              <a:rPr lang="en-US" sz="900" dirty="0"/>
              <a:t>Bing Autosuggest API: Give your app intelligent autosuggest options for searches</a:t>
            </a:r>
          </a:p>
          <a:p>
            <a:pPr marL="571500" indent="-571500">
              <a:buFontTx/>
              <a:buChar char="-"/>
            </a:pPr>
            <a:r>
              <a:rPr lang="en-US" sz="900" dirty="0"/>
              <a:t>Bing Image Search API: Bing advanced image and metadata search to your app.</a:t>
            </a:r>
          </a:p>
          <a:p>
            <a:pPr marL="571500" indent="-571500">
              <a:buFontTx/>
              <a:buChar char="-"/>
            </a:pPr>
            <a:r>
              <a:rPr lang="en-US" sz="900" dirty="0"/>
              <a:t>Bing News Search API: Link your users to robust and timeline news searches</a:t>
            </a:r>
          </a:p>
          <a:p>
            <a:pPr marL="571500" indent="-571500">
              <a:buFontTx/>
              <a:buChar char="-"/>
            </a:pPr>
            <a:r>
              <a:rPr lang="en-US" sz="900" dirty="0"/>
              <a:t>Bing Video Search API: Trending videos, detailed metadata, and rich results</a:t>
            </a:r>
          </a:p>
          <a:p>
            <a:pPr marL="571500" indent="-571500">
              <a:buFontTx/>
              <a:buChar char="-"/>
            </a:pPr>
            <a:r>
              <a:rPr lang="en-US" sz="900" dirty="0"/>
              <a:t>Bing Web Search: Connect powerful search to your apps</a:t>
            </a:r>
          </a:p>
          <a:p>
            <a:pPr marL="0" indent="0">
              <a:buFontTx/>
              <a:buNone/>
            </a:pPr>
            <a:endParaRPr lang="en-US" sz="9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8:13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0478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Vision</a:t>
            </a:r>
          </a:p>
          <a:p>
            <a:pPr marL="571500" indent="-571500">
              <a:buFontTx/>
              <a:buChar char="-"/>
            </a:pPr>
            <a:r>
              <a:rPr lang="en-US" sz="1100" dirty="0"/>
              <a:t>Computer Vision API: Distill actionable information from images</a:t>
            </a:r>
          </a:p>
          <a:p>
            <a:pPr marL="571500" indent="-571500">
              <a:buFontTx/>
              <a:buChar char="-"/>
            </a:pPr>
            <a:r>
              <a:rPr lang="en-US" sz="1100" dirty="0"/>
              <a:t>Emotion API: Personalize experiences with emotion recognition</a:t>
            </a:r>
          </a:p>
          <a:p>
            <a:pPr marL="571500" indent="-571500">
              <a:buFontTx/>
              <a:buChar char="-"/>
            </a:pPr>
            <a:r>
              <a:rPr lang="en-US" sz="1100" dirty="0"/>
              <a:t>Face API: Detect, identify, analyze, organize, and tag faces in photos</a:t>
            </a:r>
          </a:p>
          <a:p>
            <a:pPr marL="571500" indent="-571500">
              <a:buFontTx/>
              <a:buChar char="-"/>
            </a:pPr>
            <a:r>
              <a:rPr lang="en-US" sz="1100" dirty="0"/>
              <a:t>Video API: Analyze, edit, and process videos within your app</a:t>
            </a:r>
            <a:endParaRPr lang="en-US" sz="1400" dirty="0"/>
          </a:p>
          <a:p>
            <a:r>
              <a:rPr lang="en-US" sz="1200" dirty="0"/>
              <a:t>Speech</a:t>
            </a:r>
          </a:p>
          <a:p>
            <a:pPr marL="571500" indent="-571500">
              <a:buFontTx/>
              <a:buChar char="-"/>
            </a:pPr>
            <a:r>
              <a:rPr lang="en-US" sz="1100" dirty="0"/>
              <a:t>Bing Speech API: Convert speech to text and back again, and understand its intent</a:t>
            </a:r>
          </a:p>
          <a:p>
            <a:pPr marL="571500" indent="-571500">
              <a:buFontTx/>
              <a:buChar char="-"/>
            </a:pPr>
            <a:r>
              <a:rPr lang="en-US" sz="1100" dirty="0"/>
              <a:t>Custom Recognition Intelligent Service (CRIS): Fine-tune speech recognition for anyone, anywhere</a:t>
            </a:r>
          </a:p>
          <a:p>
            <a:pPr marL="571500" indent="-571500">
              <a:buFontTx/>
              <a:buChar char="-"/>
            </a:pPr>
            <a:r>
              <a:rPr lang="en-US" sz="1100" dirty="0"/>
              <a:t>Speaker Recognition API: Give your app the ability to know who’s talking</a:t>
            </a:r>
          </a:p>
          <a:p>
            <a:r>
              <a:rPr lang="en-US" sz="1200" dirty="0"/>
              <a:t>Language:</a:t>
            </a:r>
          </a:p>
          <a:p>
            <a:pPr marL="571500" indent="-571500">
              <a:buFontTx/>
              <a:buChar char="-"/>
            </a:pPr>
            <a:r>
              <a:rPr lang="en-US" sz="1100" dirty="0"/>
              <a:t>Bing Spell Check API: Detect and correct spelling mistakes within your app</a:t>
            </a:r>
          </a:p>
          <a:p>
            <a:pPr marL="571500" indent="-571500">
              <a:buFontTx/>
              <a:buChar char="-"/>
            </a:pPr>
            <a:r>
              <a:rPr lang="en-US" sz="1100" dirty="0"/>
              <a:t>Language Understanding Intelligent Service (LUIS): Teach your apps to understand commands from your users</a:t>
            </a:r>
          </a:p>
          <a:p>
            <a:pPr marL="571500" indent="-571500">
              <a:buFontTx/>
              <a:buChar char="-"/>
            </a:pPr>
            <a:r>
              <a:rPr lang="en-US" sz="1100" dirty="0"/>
              <a:t>Linguistic Analysis API: Easily parse complex text with language analysis</a:t>
            </a:r>
          </a:p>
          <a:p>
            <a:pPr marL="571500" indent="-571500">
              <a:buFontTx/>
              <a:buChar char="-"/>
            </a:pPr>
            <a:r>
              <a:rPr lang="en-US" sz="1100" dirty="0"/>
              <a:t>Text Analytics API: Detect sentiment, key phrases, topics, and language from your text</a:t>
            </a:r>
          </a:p>
          <a:p>
            <a:pPr marL="571500" indent="-571500">
              <a:buFontTx/>
              <a:buChar char="-"/>
            </a:pPr>
            <a:r>
              <a:rPr lang="en-US" sz="1100" dirty="0"/>
              <a:t>Web Language Model API: Leverage the power of language models trained on web-scale data</a:t>
            </a:r>
          </a:p>
          <a:p>
            <a:r>
              <a:rPr lang="en-US" sz="1200" dirty="0"/>
              <a:t>Knowledge</a:t>
            </a:r>
          </a:p>
          <a:p>
            <a:pPr marL="571500" indent="-571500">
              <a:buFontTx/>
              <a:buChar char="-"/>
            </a:pPr>
            <a:r>
              <a:rPr lang="en-US" sz="1100" dirty="0"/>
              <a:t>Academic Knowledge API: Explore relationships among academic papers, journals, and authors</a:t>
            </a:r>
          </a:p>
          <a:p>
            <a:pPr marL="571500" indent="-571500">
              <a:buFontTx/>
              <a:buChar char="-"/>
            </a:pPr>
            <a:r>
              <a:rPr lang="en-US" sz="1100" dirty="0"/>
              <a:t>Entity Linking Intelligence Service: Contextually extend knowledge of people, locations, and events</a:t>
            </a:r>
          </a:p>
          <a:p>
            <a:pPr marL="571500" indent="-571500">
              <a:buFontTx/>
              <a:buChar char="-"/>
            </a:pPr>
            <a:r>
              <a:rPr lang="en-US" sz="1100" dirty="0"/>
              <a:t>Knowledge Exploration Service: Add interactive search over structured data to your project</a:t>
            </a:r>
          </a:p>
          <a:p>
            <a:pPr marL="571500" indent="-571500">
              <a:buFontTx/>
              <a:buChar char="-"/>
            </a:pPr>
            <a:r>
              <a:rPr lang="en-US" sz="1100" dirty="0"/>
              <a:t>Recommendations API: Provide personalized product recommendations for your customers</a:t>
            </a:r>
            <a:endParaRPr lang="en-US" sz="1400" dirty="0"/>
          </a:p>
          <a:p>
            <a:r>
              <a:rPr lang="en-US" sz="1400" dirty="0"/>
              <a:t>Search:</a:t>
            </a:r>
          </a:p>
          <a:p>
            <a:pPr marL="457200" indent="-457200">
              <a:buFontTx/>
              <a:buChar char="-"/>
            </a:pPr>
            <a:r>
              <a:rPr lang="en-US" sz="1100" dirty="0"/>
              <a:t>Bing Autosuggest API: Give your app intelligent autosuggest options for searches</a:t>
            </a:r>
          </a:p>
          <a:p>
            <a:pPr marL="571500" indent="-571500">
              <a:buFontTx/>
              <a:buChar char="-"/>
            </a:pPr>
            <a:r>
              <a:rPr lang="en-US" sz="1100" dirty="0"/>
              <a:t>Bing Image Search API: Bing advanced image and metadata search to your app.</a:t>
            </a:r>
          </a:p>
          <a:p>
            <a:pPr marL="571500" indent="-571500">
              <a:buFontTx/>
              <a:buChar char="-"/>
            </a:pPr>
            <a:r>
              <a:rPr lang="en-US" sz="1100" dirty="0"/>
              <a:t>Bing News Search API: Link your users to robust and timeline news searches</a:t>
            </a:r>
          </a:p>
          <a:p>
            <a:pPr marL="571500" indent="-571500">
              <a:buFontTx/>
              <a:buChar char="-"/>
            </a:pPr>
            <a:r>
              <a:rPr lang="en-US" sz="1100" dirty="0"/>
              <a:t>Bing Video Search API: Trending videos, detailed metadata, and rich results</a:t>
            </a:r>
          </a:p>
          <a:p>
            <a:pPr marL="571500" indent="-571500">
              <a:buFontTx/>
              <a:buChar char="-"/>
            </a:pPr>
            <a:r>
              <a:rPr lang="en-US" sz="1100" dirty="0"/>
              <a:t>Bing Web Search: Connect powerful search to your apps</a:t>
            </a:r>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8:13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0738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4" name="Rectangle 3"/>
          <p:cNvSpPr/>
          <p:nvPr userDrawn="1"/>
        </p:nvSpPr>
        <p:spPr bwMode="auto">
          <a:xfrm>
            <a:off x="272986" y="2124972"/>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4972"/>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3752"/>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57518" y="479425"/>
            <a:ext cx="1681413" cy="360979"/>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07081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354851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Tree>
    <p:extLst>
      <p:ext uri="{BB962C8B-B14F-4D97-AF65-F5344CB8AC3E}">
        <p14:creationId xmlns:p14="http://schemas.microsoft.com/office/powerpoint/2010/main" val="384138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002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42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046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9376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090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211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273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005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57283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435827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2548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84706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735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02403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98222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57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35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6948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476302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4618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143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63563" y="-317996"/>
            <a:ext cx="13000037" cy="7312521"/>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1570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186867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74219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35706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314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4166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071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05037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985401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6565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92537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5990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04319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4209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719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095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4405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90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36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423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81289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7921557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86553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1272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13199783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6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2323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376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7882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1.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979968492"/>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53248298"/>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 id="2147484305" r:id="rId12"/>
    <p:sldLayoutId id="2147484306" r:id="rId13"/>
    <p:sldLayoutId id="2147484307" r:id="rId14"/>
    <p:sldLayoutId id="2147484308" r:id="rId15"/>
    <p:sldLayoutId id="2147484309" r:id="rId16"/>
    <p:sldLayoutId id="2147484310" r:id="rId17"/>
    <p:sldLayoutId id="2147484311" r:id="rId18"/>
    <p:sldLayoutId id="2147484312" r:id="rId19"/>
    <p:sldLayoutId id="2147484313" r:id="rId20"/>
    <p:sldLayoutId id="2147484314" r:id="rId21"/>
    <p:sldLayoutId id="2147484315" r:id="rId22"/>
    <p:sldLayoutId id="214748431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10/10/2016</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‹nº›</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416204475"/>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emf"/><Relationship Id="rId4" Type="http://schemas.openxmlformats.org/officeDocument/2006/relationships/image" Target="../media/image48.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98.xml"/><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6402388" cy="2514599"/>
          </a:xfrm>
        </p:spPr>
        <p:txBody>
          <a:bodyPr/>
          <a:lstStyle/>
          <a:p>
            <a:r>
              <a:rPr lang="en-US" dirty="0"/>
              <a:t>Bots &amp; </a:t>
            </a:r>
            <a:br>
              <a:rPr lang="en-US" dirty="0"/>
            </a:br>
            <a:r>
              <a:rPr lang="en-US" dirty="0"/>
              <a:t>Conversations as a Platform</a:t>
            </a:r>
          </a:p>
        </p:txBody>
      </p:sp>
      <p:sp>
        <p:nvSpPr>
          <p:cNvPr id="3" name="Text Placeholder 2"/>
          <p:cNvSpPr>
            <a:spLocks noGrp="1"/>
          </p:cNvSpPr>
          <p:nvPr>
            <p:ph type="body" sz="quarter" idx="14"/>
          </p:nvPr>
        </p:nvSpPr>
        <p:spPr>
          <a:xfrm>
            <a:off x="273050" y="3943101"/>
            <a:ext cx="6403976" cy="1825625"/>
          </a:xfrm>
        </p:spPr>
        <p:txBody>
          <a:bodyPr/>
          <a:lstStyle/>
          <a:p>
            <a:pPr lvl="0"/>
            <a:endParaRPr lang="en-US" sz="2800" b="1" dirty="0"/>
          </a:p>
          <a:p>
            <a:pPr lvl="0"/>
            <a:endParaRPr lang="en-US" sz="2800" b="1" dirty="0"/>
          </a:p>
          <a:p>
            <a:pPr lvl="0"/>
            <a:r>
              <a:rPr lang="en-US" sz="2800" b="1" dirty="0"/>
              <a:t>Name</a:t>
            </a:r>
          </a:p>
          <a:p>
            <a:pPr lvl="0"/>
            <a:r>
              <a:rPr lang="en-US" sz="2800" b="1" dirty="0"/>
              <a:t>Role</a:t>
            </a:r>
          </a:p>
          <a:p>
            <a:pPr lvl="0"/>
            <a:endParaRPr lang="en-US" sz="2800" b="1" dirty="0"/>
          </a:p>
        </p:txBody>
      </p:sp>
      <p:sp>
        <p:nvSpPr>
          <p:cNvPr id="5" name="TextBox 4"/>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0059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345293"/>
            <a:ext cx="12436475" cy="5649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Microsoft Knowledge Cloud</a:t>
            </a:r>
          </a:p>
        </p:txBody>
      </p:sp>
      <p:sp>
        <p:nvSpPr>
          <p:cNvPr id="31" name="TextBox 30"/>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Tap into vast information, facts &amp; actions on people, places and things from the web or your circle</a:t>
            </a:r>
          </a:p>
        </p:txBody>
      </p:sp>
      <p:sp>
        <p:nvSpPr>
          <p:cNvPr id="50" name="Rectangle 49"/>
          <p:cNvSpPr/>
          <p:nvPr/>
        </p:nvSpPr>
        <p:spPr bwMode="auto">
          <a:xfrm>
            <a:off x="5877904" y="1890543"/>
            <a:ext cx="5756988" cy="4888479"/>
          </a:xfrm>
          <a:prstGeom prst="rect">
            <a:avLst/>
          </a:prstGeom>
          <a:solidFill>
            <a:schemeClr val="accent1">
              <a:alpha val="17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51" name="Rectangle 50"/>
          <p:cNvSpPr/>
          <p:nvPr/>
        </p:nvSpPr>
        <p:spPr bwMode="auto">
          <a:xfrm>
            <a:off x="694299" y="1890543"/>
            <a:ext cx="4914338" cy="4888479"/>
          </a:xfrm>
          <a:prstGeom prst="rect">
            <a:avLst/>
          </a:prstGeom>
          <a:solidFill>
            <a:schemeClr val="accent1">
              <a:alpha val="17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92950" y="5005620"/>
            <a:ext cx="1964924" cy="1659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3" name="Picture 52"/>
          <p:cNvPicPr>
            <a:picLocks noChangeAspect="1"/>
          </p:cNvPicPr>
          <p:nvPr/>
        </p:nvPicPr>
        <p:blipFill>
          <a:blip r:embed="rId3"/>
          <a:stretch>
            <a:fillRect/>
          </a:stretch>
        </p:blipFill>
        <p:spPr>
          <a:xfrm>
            <a:off x="6006476" y="2087349"/>
            <a:ext cx="5532233" cy="3059143"/>
          </a:xfrm>
          <a:prstGeom prst="rect">
            <a:avLst/>
          </a:prstGeom>
        </p:spPr>
      </p:pic>
      <p:sp>
        <p:nvSpPr>
          <p:cNvPr id="54" name="Rectangle 53"/>
          <p:cNvSpPr/>
          <p:nvPr/>
        </p:nvSpPr>
        <p:spPr>
          <a:xfrm>
            <a:off x="5877904" y="1451683"/>
            <a:ext cx="5756988" cy="4544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353" kern="0" dirty="0">
                <a:ln w="3175">
                  <a:noFill/>
                </a:ln>
                <a:latin typeface="+mj-lt"/>
                <a:ea typeface="Segoe UI" panose="020B0502040204020203" pitchFamily="34" charset="0"/>
                <a:cs typeface="Segoe UI" panose="020B0502040204020203" pitchFamily="34" charset="0"/>
              </a:rPr>
              <a:t>Office Graph (home, school, or work)</a:t>
            </a:r>
          </a:p>
        </p:txBody>
      </p:sp>
      <p:sp>
        <p:nvSpPr>
          <p:cNvPr id="55" name="Rectangle 54"/>
          <p:cNvSpPr/>
          <p:nvPr/>
        </p:nvSpPr>
        <p:spPr>
          <a:xfrm>
            <a:off x="629240" y="1439191"/>
            <a:ext cx="4612619" cy="4544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353" kern="0" dirty="0">
                <a:ln w="3175">
                  <a:noFill/>
                </a:ln>
                <a:latin typeface="+mj-lt"/>
                <a:ea typeface="Segoe UI" panose="020B0502040204020203" pitchFamily="34" charset="0"/>
                <a:cs typeface="Segoe UI" panose="020B0502040204020203" pitchFamily="34" charset="0"/>
              </a:rPr>
              <a:t>Web Knowledge Graph</a:t>
            </a:r>
          </a:p>
        </p:txBody>
      </p:sp>
      <p:sp>
        <p:nvSpPr>
          <p:cNvPr id="56" name="TextBox 55"/>
          <p:cNvSpPr txBox="1"/>
          <p:nvPr/>
        </p:nvSpPr>
        <p:spPr>
          <a:xfrm>
            <a:off x="966679" y="1906103"/>
            <a:ext cx="2279758" cy="593354"/>
          </a:xfrm>
          <a:prstGeom prst="rect">
            <a:avLst/>
          </a:prstGeom>
          <a:noFill/>
        </p:spPr>
        <p:txBody>
          <a:bodyPr wrap="square" lIns="0" tIns="0" rIns="0" bIns="0" rtlCol="0">
            <a:noAutofit/>
          </a:bodyPr>
          <a:lstStyle/>
          <a:p>
            <a:r>
              <a:rPr lang="en-US" sz="2400" dirty="0">
                <a:solidFill>
                  <a:srgbClr val="00188F"/>
                </a:solidFill>
                <a:latin typeface="Segoe UI Light" panose="020B0502040204020203" pitchFamily="34" charset="0"/>
                <a:cs typeface="Segoe UI Light" panose="020B0502040204020203" pitchFamily="34" charset="0"/>
              </a:rPr>
              <a:t>Entities</a:t>
            </a:r>
          </a:p>
          <a:p>
            <a:r>
              <a:rPr lang="en-US" sz="1600" dirty="0">
                <a:latin typeface="Segoe UI Light" panose="020B0502040204020203" pitchFamily="34" charset="0"/>
                <a:ea typeface="Segoe UI" panose="020B0502040204020203" pitchFamily="34" charset="0"/>
                <a:cs typeface="Segoe UI Light" panose="020B0502040204020203" pitchFamily="34" charset="0"/>
              </a:rPr>
              <a:t>People, places and things </a:t>
            </a:r>
            <a:endParaRPr lang="en-US" sz="1600" dirty="0">
              <a:cs typeface="Segoe UI" panose="020B0502040204020203" pitchFamily="34" charset="0"/>
            </a:endParaRPr>
          </a:p>
        </p:txBody>
      </p:sp>
      <p:sp>
        <p:nvSpPr>
          <p:cNvPr id="57" name="TextBox 56"/>
          <p:cNvSpPr txBox="1"/>
          <p:nvPr/>
        </p:nvSpPr>
        <p:spPr>
          <a:xfrm>
            <a:off x="3437479" y="1892656"/>
            <a:ext cx="2094958" cy="788930"/>
          </a:xfrm>
          <a:prstGeom prst="rect">
            <a:avLst/>
          </a:prstGeom>
          <a:noFill/>
        </p:spPr>
        <p:txBody>
          <a:bodyPr wrap="square" lIns="0" tIns="0" rIns="0" bIns="0" rtlCol="0">
            <a:noAutofit/>
          </a:bodyPr>
          <a:lstStyle/>
          <a:p>
            <a:r>
              <a:rPr lang="en-US" sz="2400" dirty="0">
                <a:solidFill>
                  <a:srgbClr val="00188F"/>
                </a:solidFill>
                <a:latin typeface="Segoe UI Light" panose="020B0502040204020203" pitchFamily="34" charset="0"/>
                <a:cs typeface="Segoe UI Light" panose="020B0502040204020203" pitchFamily="34" charset="0"/>
              </a:rPr>
              <a:t>Local</a:t>
            </a:r>
          </a:p>
          <a:p>
            <a:r>
              <a:rPr lang="en-US" sz="1600" dirty="0">
                <a:latin typeface="Segoe UI Light" panose="020B0502040204020203" pitchFamily="34" charset="0"/>
                <a:ea typeface="Segoe UI" panose="020B0502040204020203" pitchFamily="34" charset="0"/>
                <a:cs typeface="Segoe UI Light" panose="020B0502040204020203" pitchFamily="34" charset="0"/>
              </a:rPr>
              <a:t>Businesses, schools, Dr.</a:t>
            </a:r>
            <a:endParaRPr lang="en-US" sz="1600" dirty="0">
              <a:cs typeface="Segoe UI" panose="020B0502040204020203" pitchFamily="34" charset="0"/>
            </a:endParaRPr>
          </a:p>
        </p:txBody>
      </p:sp>
      <p:pic>
        <p:nvPicPr>
          <p:cNvPr id="58" name="Picture 57"/>
          <p:cNvPicPr>
            <a:picLocks noChangeAspect="1"/>
          </p:cNvPicPr>
          <p:nvPr/>
        </p:nvPicPr>
        <p:blipFill>
          <a:blip r:embed="rId4"/>
          <a:stretch>
            <a:fillRect/>
          </a:stretch>
        </p:blipFill>
        <p:spPr>
          <a:xfrm>
            <a:off x="959159" y="2533631"/>
            <a:ext cx="1876867" cy="1795585"/>
          </a:xfrm>
          <a:prstGeom prst="rect">
            <a:avLst/>
          </a:prstGeom>
        </p:spPr>
      </p:pic>
      <p:pic>
        <p:nvPicPr>
          <p:cNvPr id="59" name="Picture 58"/>
          <p:cNvPicPr>
            <a:picLocks noChangeAspect="1"/>
          </p:cNvPicPr>
          <p:nvPr/>
        </p:nvPicPr>
        <p:blipFill>
          <a:blip r:embed="rId5"/>
          <a:stretch>
            <a:fillRect/>
          </a:stretch>
        </p:blipFill>
        <p:spPr>
          <a:xfrm>
            <a:off x="3437479" y="2520913"/>
            <a:ext cx="1920395" cy="1829309"/>
          </a:xfrm>
          <a:prstGeom prst="rect">
            <a:avLst/>
          </a:prstGeom>
        </p:spPr>
      </p:pic>
      <p:sp>
        <p:nvSpPr>
          <p:cNvPr id="60" name="TextBox 59"/>
          <p:cNvSpPr txBox="1"/>
          <p:nvPr/>
        </p:nvSpPr>
        <p:spPr>
          <a:xfrm>
            <a:off x="959159" y="4363971"/>
            <a:ext cx="2094958" cy="788930"/>
          </a:xfrm>
          <a:prstGeom prst="rect">
            <a:avLst/>
          </a:prstGeom>
          <a:noFill/>
        </p:spPr>
        <p:txBody>
          <a:bodyPr wrap="square" lIns="0" tIns="0" rIns="0" bIns="0" rtlCol="0">
            <a:noAutofit/>
          </a:bodyPr>
          <a:lstStyle/>
          <a:p>
            <a:r>
              <a:rPr lang="en-US" sz="2400" dirty="0">
                <a:solidFill>
                  <a:srgbClr val="00188F"/>
                </a:solidFill>
                <a:latin typeface="Segoe UI Light" panose="020B0502040204020203" pitchFamily="34" charset="0"/>
                <a:cs typeface="Segoe UI Light" panose="020B0502040204020203" pitchFamily="34" charset="0"/>
              </a:rPr>
              <a:t>Answer</a:t>
            </a:r>
          </a:p>
          <a:p>
            <a:r>
              <a:rPr lang="en-US" sz="1600" dirty="0">
                <a:latin typeface="Segoe UI Light" panose="020B0502040204020203" pitchFamily="34" charset="0"/>
                <a:ea typeface="Segoe UI" panose="020B0502040204020203" pitchFamily="34" charset="0"/>
                <a:cs typeface="Segoe UI Light" panose="020B0502040204020203" pitchFamily="34" charset="0"/>
              </a:rPr>
              <a:t>Weather, scores, events</a:t>
            </a:r>
            <a:endParaRPr lang="en-US" sz="1600" dirty="0">
              <a:cs typeface="Segoe UI" panose="020B0502040204020203" pitchFamily="34" charset="0"/>
            </a:endParaRPr>
          </a:p>
        </p:txBody>
      </p:sp>
      <p:pic>
        <p:nvPicPr>
          <p:cNvPr id="61" name="Picture 60"/>
          <p:cNvPicPr>
            <a:picLocks noChangeAspect="1"/>
          </p:cNvPicPr>
          <p:nvPr/>
        </p:nvPicPr>
        <p:blipFill>
          <a:blip r:embed="rId6"/>
          <a:stretch>
            <a:fillRect/>
          </a:stretch>
        </p:blipFill>
        <p:spPr>
          <a:xfrm>
            <a:off x="937394" y="5003938"/>
            <a:ext cx="1920395" cy="1665238"/>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8338" y="4452819"/>
            <a:ext cx="900583" cy="483384"/>
          </a:xfrm>
          <a:prstGeom prst="rect">
            <a:avLst/>
          </a:prstGeom>
        </p:spPr>
      </p:pic>
      <p:graphicFrame>
        <p:nvGraphicFramePr>
          <p:cNvPr id="63" name="Table 62"/>
          <p:cNvGraphicFramePr>
            <a:graphicFrameLocks noGrp="1"/>
          </p:cNvGraphicFramePr>
          <p:nvPr>
            <p:extLst>
              <p:ext uri="{D42A27DB-BD31-4B8C-83A1-F6EECF244321}">
                <p14:modId xmlns:p14="http://schemas.microsoft.com/office/powerpoint/2010/main" val="3763133933"/>
              </p:ext>
            </p:extLst>
          </p:nvPr>
        </p:nvGraphicFramePr>
        <p:xfrm>
          <a:off x="3415214" y="5025219"/>
          <a:ext cx="1920395" cy="1640358"/>
        </p:xfrm>
        <a:graphic>
          <a:graphicData uri="http://schemas.openxmlformats.org/drawingml/2006/table">
            <a:tbl>
              <a:tblPr/>
              <a:tblGrid>
                <a:gridCol w="1920395">
                  <a:extLst>
                    <a:ext uri="{9D8B030D-6E8A-4147-A177-3AD203B41FA5}">
                      <a16:colId xmlns:a16="http://schemas.microsoft.com/office/drawing/2014/main" val="976874908"/>
                    </a:ext>
                  </a:extLst>
                </a:gridCol>
              </a:tblGrid>
              <a:tr h="546786">
                <a:tc>
                  <a:txBody>
                    <a:bodyPr/>
                    <a:lstStyle/>
                    <a:p>
                      <a:pPr lvl="0" algn="l">
                        <a:defRPr sz="1800" b="0" i="0">
                          <a:solidFill>
                            <a:srgbClr val="000000"/>
                          </a:solidFill>
                        </a:defRPr>
                      </a:pPr>
                      <a:r>
                        <a:rPr lang="en-US" sz="2400" dirty="0">
                          <a:solidFill>
                            <a:schemeClr val="bg1"/>
                          </a:solidFill>
                          <a:latin typeface="Segoe UI Light"/>
                          <a:ea typeface="Segoe UI Light"/>
                          <a:cs typeface="Segoe UI Light"/>
                          <a:sym typeface="Segoe UI Light"/>
                        </a:rPr>
                        <a:t>2B </a:t>
                      </a:r>
                      <a:r>
                        <a:rPr lang="en-US" sz="1500" dirty="0">
                          <a:solidFill>
                            <a:schemeClr val="bg1"/>
                          </a:solidFill>
                          <a:latin typeface="Segoe UI Light"/>
                          <a:ea typeface="Segoe UI Light"/>
                          <a:cs typeface="Segoe UI Light"/>
                          <a:sym typeface="Segoe UI Light"/>
                        </a:rPr>
                        <a:t>Entities</a:t>
                      </a:r>
                      <a:endParaRPr sz="1500" dirty="0">
                        <a:solidFill>
                          <a:schemeClr val="bg1"/>
                        </a:solidFill>
                        <a:latin typeface="Segoe UI Light"/>
                        <a:ea typeface="Segoe UI Light"/>
                        <a:cs typeface="Segoe UI Light"/>
                        <a:sym typeface="Segoe UI Light"/>
                      </a:endParaRPr>
                    </a:p>
                  </a:txBody>
                  <a:tcPr marL="70744" marR="70744" marT="70744" marB="70744"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a:miter lim="400000"/>
                    </a:lnT>
                    <a:lnB w="12700" cap="flat" cmpd="sng" algn="ctr">
                      <a:noFill/>
                      <a:prstDash val="solid"/>
                      <a:round/>
                      <a:headEnd type="none" w="med" len="med"/>
                      <a:tailEnd type="none" w="med" len="med"/>
                    </a:lnB>
                  </a:tcPr>
                </a:tc>
                <a:extLst>
                  <a:ext uri="{0D108BD9-81ED-4DB2-BD59-A6C34878D82A}">
                    <a16:rowId xmlns:a16="http://schemas.microsoft.com/office/drawing/2014/main" val="3790455419"/>
                  </a:ext>
                </a:extLst>
              </a:tr>
              <a:tr h="546786">
                <a:tc>
                  <a:txBody>
                    <a:bodyPr/>
                    <a:lstStyle/>
                    <a:p>
                      <a:pPr lvl="0" algn="l">
                        <a:defRPr sz="1800" b="0" i="0">
                          <a:solidFill>
                            <a:srgbClr val="000000"/>
                          </a:solidFill>
                        </a:defRPr>
                      </a:pPr>
                      <a:r>
                        <a:rPr lang="en-US" sz="2400" dirty="0">
                          <a:solidFill>
                            <a:schemeClr val="bg1"/>
                          </a:solidFill>
                          <a:latin typeface="Segoe UI Light"/>
                          <a:ea typeface="Segoe UI Light"/>
                          <a:cs typeface="Segoe UI Light"/>
                          <a:sym typeface="Segoe UI Light"/>
                        </a:rPr>
                        <a:t>31B</a:t>
                      </a:r>
                      <a:r>
                        <a:rPr sz="2400" dirty="0">
                          <a:solidFill>
                            <a:schemeClr val="bg1"/>
                          </a:solidFill>
                          <a:latin typeface="Segoe UI Light"/>
                          <a:ea typeface="Segoe UI Light"/>
                          <a:cs typeface="Segoe UI Light"/>
                          <a:sym typeface="Segoe UI Light"/>
                        </a:rPr>
                        <a:t> </a:t>
                      </a:r>
                      <a:r>
                        <a:rPr lang="en-US" sz="1500" dirty="0">
                          <a:solidFill>
                            <a:schemeClr val="bg1"/>
                          </a:solidFill>
                          <a:latin typeface="Segoe UI Light"/>
                          <a:ea typeface="Segoe UI Light"/>
                          <a:cs typeface="Segoe UI Light"/>
                          <a:sym typeface="Segoe UI Light"/>
                        </a:rPr>
                        <a:t>Facts</a:t>
                      </a:r>
                      <a:endParaRPr sz="1500" dirty="0">
                        <a:solidFill>
                          <a:schemeClr val="bg1"/>
                        </a:solidFill>
                        <a:latin typeface="Segoe UI Light"/>
                        <a:ea typeface="Segoe UI Light"/>
                        <a:cs typeface="Segoe UI Light"/>
                        <a:sym typeface="Segoe UI Light"/>
                      </a:endParaRPr>
                    </a:p>
                  </a:txBody>
                  <a:tcPr marL="70744" marR="70744" marT="70744" marB="70744"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87281837"/>
                  </a:ext>
                </a:extLst>
              </a:tr>
              <a:tr h="546786">
                <a:tc>
                  <a:txBody>
                    <a:bodyPr/>
                    <a:lstStyle/>
                    <a:p>
                      <a:pPr lvl="0" algn="l">
                        <a:defRPr sz="1800" b="0" i="0">
                          <a:solidFill>
                            <a:srgbClr val="000000"/>
                          </a:solidFill>
                        </a:defRPr>
                      </a:pPr>
                      <a:r>
                        <a:rPr lang="en-US" sz="2400" dirty="0">
                          <a:solidFill>
                            <a:schemeClr val="bg1"/>
                          </a:solidFill>
                          <a:latin typeface="Segoe UI Light"/>
                          <a:ea typeface="Segoe UI Light"/>
                          <a:cs typeface="Segoe UI Light"/>
                          <a:sym typeface="Segoe UI Light"/>
                        </a:rPr>
                        <a:t>9.7B </a:t>
                      </a:r>
                      <a:r>
                        <a:rPr lang="en-US" sz="1500" dirty="0">
                          <a:solidFill>
                            <a:schemeClr val="bg1"/>
                          </a:solidFill>
                          <a:latin typeface="Segoe UI Light"/>
                          <a:ea typeface="Segoe UI Light"/>
                          <a:cs typeface="Segoe UI Light"/>
                          <a:sym typeface="Segoe UI Light"/>
                        </a:rPr>
                        <a:t>Relationships</a:t>
                      </a:r>
                      <a:endParaRPr sz="1500" dirty="0">
                        <a:solidFill>
                          <a:schemeClr val="bg1"/>
                        </a:solidFill>
                        <a:latin typeface="Segoe UI Light"/>
                        <a:ea typeface="Segoe UI Light"/>
                        <a:cs typeface="Segoe UI Light"/>
                        <a:sym typeface="Segoe UI Light"/>
                      </a:endParaRPr>
                    </a:p>
                  </a:txBody>
                  <a:tcPr marL="70744" marR="70744" marT="70744" marB="70744"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a:miter lim="400000"/>
                    </a:lnB>
                  </a:tcPr>
                </a:tc>
                <a:extLst>
                  <a:ext uri="{0D108BD9-81ED-4DB2-BD59-A6C34878D82A}">
                    <a16:rowId xmlns:a16="http://schemas.microsoft.com/office/drawing/2014/main" val="961748345"/>
                  </a:ext>
                </a:extLst>
              </a:tr>
            </a:tbl>
          </a:graphicData>
        </a:graphic>
      </p:graphicFrame>
      <p:sp>
        <p:nvSpPr>
          <p:cNvPr id="64" name="Rectangle 63"/>
          <p:cNvSpPr/>
          <p:nvPr/>
        </p:nvSpPr>
        <p:spPr bwMode="auto">
          <a:xfrm>
            <a:off x="5982944"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Profile</a:t>
            </a:r>
          </a:p>
        </p:txBody>
      </p:sp>
      <p:sp>
        <p:nvSpPr>
          <p:cNvPr id="65" name="Rectangle 64"/>
          <p:cNvSpPr/>
          <p:nvPr/>
        </p:nvSpPr>
        <p:spPr bwMode="auto">
          <a:xfrm>
            <a:off x="10472553"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Files</a:t>
            </a:r>
          </a:p>
        </p:txBody>
      </p:sp>
      <p:sp>
        <p:nvSpPr>
          <p:cNvPr id="66" name="Rectangle 65"/>
          <p:cNvSpPr/>
          <p:nvPr/>
        </p:nvSpPr>
        <p:spPr bwMode="auto">
          <a:xfrm>
            <a:off x="9350150"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Photos</a:t>
            </a:r>
          </a:p>
        </p:txBody>
      </p:sp>
      <p:sp>
        <p:nvSpPr>
          <p:cNvPr id="67" name="Rectangle 66"/>
          <p:cNvSpPr/>
          <p:nvPr/>
        </p:nvSpPr>
        <p:spPr bwMode="auto">
          <a:xfrm>
            <a:off x="7105346"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Mail</a:t>
            </a:r>
          </a:p>
        </p:txBody>
      </p:sp>
      <p:sp>
        <p:nvSpPr>
          <p:cNvPr id="68" name="Rectangle 67"/>
          <p:cNvSpPr/>
          <p:nvPr/>
        </p:nvSpPr>
        <p:spPr bwMode="auto">
          <a:xfrm>
            <a:off x="5982944" y="5764658"/>
            <a:ext cx="1575508"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Calendar</a:t>
            </a:r>
          </a:p>
        </p:txBody>
      </p:sp>
      <p:sp>
        <p:nvSpPr>
          <p:cNvPr id="69" name="Rectangle 68"/>
          <p:cNvSpPr/>
          <p:nvPr/>
        </p:nvSpPr>
        <p:spPr bwMode="auto">
          <a:xfrm>
            <a:off x="7685467" y="5764658"/>
            <a:ext cx="1411497"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Directory </a:t>
            </a:r>
          </a:p>
        </p:txBody>
      </p:sp>
      <p:sp>
        <p:nvSpPr>
          <p:cNvPr id="70" name="Rectangle 69"/>
          <p:cNvSpPr/>
          <p:nvPr/>
        </p:nvSpPr>
        <p:spPr bwMode="auto">
          <a:xfrm>
            <a:off x="9223980" y="5764658"/>
            <a:ext cx="1063572"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Tasks</a:t>
            </a:r>
          </a:p>
        </p:txBody>
      </p:sp>
      <p:sp>
        <p:nvSpPr>
          <p:cNvPr id="71" name="Rectangle 70"/>
          <p:cNvSpPr/>
          <p:nvPr/>
        </p:nvSpPr>
        <p:spPr bwMode="auto">
          <a:xfrm>
            <a:off x="10414567" y="5764658"/>
            <a:ext cx="1100611"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Notes</a:t>
            </a:r>
          </a:p>
        </p:txBody>
      </p:sp>
      <p:sp>
        <p:nvSpPr>
          <p:cNvPr id="72" name="Rectangle 71"/>
          <p:cNvSpPr/>
          <p:nvPr/>
        </p:nvSpPr>
        <p:spPr bwMode="auto">
          <a:xfrm>
            <a:off x="8227748" y="5249862"/>
            <a:ext cx="1042625" cy="438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People</a:t>
            </a:r>
          </a:p>
        </p:txBody>
      </p:sp>
      <p:sp>
        <p:nvSpPr>
          <p:cNvPr id="73" name="Rectangle 72"/>
          <p:cNvSpPr/>
          <p:nvPr/>
        </p:nvSpPr>
        <p:spPr>
          <a:xfrm>
            <a:off x="8275637"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74" name="Rectangle 73"/>
          <p:cNvSpPr/>
          <p:nvPr/>
        </p:nvSpPr>
        <p:spPr>
          <a:xfrm>
            <a:off x="9287293"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75" name="Rectangle 74"/>
          <p:cNvSpPr/>
          <p:nvPr/>
        </p:nvSpPr>
        <p:spPr>
          <a:xfrm>
            <a:off x="10298949"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76" name="Rectangle 75"/>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77" name="Rectangle 76"/>
          <p:cNvSpPr/>
          <p:nvPr/>
        </p:nvSpPr>
        <p:spPr>
          <a:xfrm>
            <a:off x="5877904" y="6207986"/>
            <a:ext cx="5756987"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000" kern="0" dirty="0">
                <a:ln w="3175">
                  <a:noFill/>
                </a:ln>
                <a:latin typeface="+mj-lt"/>
                <a:ea typeface="Segoe UI" panose="020B0502040204020203" pitchFamily="34" charset="0"/>
                <a:cs typeface="Segoe UI" panose="020B0502040204020203" pitchFamily="34" charset="0"/>
              </a:rPr>
              <a:t>Used by </a:t>
            </a:r>
            <a:r>
              <a:rPr lang="en-US" sz="3200" kern="0" dirty="0">
                <a:ln w="3175">
                  <a:noFill/>
                </a:ln>
                <a:latin typeface="+mj-lt"/>
                <a:ea typeface="Segoe UI" panose="020B0502040204020203" pitchFamily="34" charset="0"/>
                <a:cs typeface="Segoe UI" panose="020B0502040204020203" pitchFamily="34" charset="0"/>
              </a:rPr>
              <a:t>85%</a:t>
            </a:r>
            <a:r>
              <a:rPr lang="en-US" sz="2353" kern="0" dirty="0">
                <a:ln w="3175">
                  <a:noFill/>
                </a:ln>
                <a:latin typeface="+mj-lt"/>
                <a:ea typeface="Segoe UI" panose="020B0502040204020203" pitchFamily="34" charset="0"/>
                <a:cs typeface="Segoe UI" panose="020B0502040204020203" pitchFamily="34" charset="0"/>
              </a:rPr>
              <a:t> </a:t>
            </a:r>
            <a:r>
              <a:rPr lang="en-US" sz="2000" kern="0" dirty="0">
                <a:ln w="3175">
                  <a:noFill/>
                </a:ln>
                <a:latin typeface="+mj-lt"/>
                <a:ea typeface="Segoe UI" panose="020B0502040204020203" pitchFamily="34" charset="0"/>
                <a:cs typeface="Segoe UI" panose="020B0502040204020203" pitchFamily="34" charset="0"/>
              </a:rPr>
              <a:t>of Fortune 500 Companies</a:t>
            </a:r>
          </a:p>
        </p:txBody>
      </p:sp>
      <p:sp>
        <p:nvSpPr>
          <p:cNvPr id="34" name="TextBox 33"/>
          <p:cNvSpPr txBox="1"/>
          <p:nvPr/>
        </p:nvSpPr>
        <p:spPr>
          <a:xfrm>
            <a:off x="-3869" y="6678070"/>
            <a:ext cx="12440343"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9401981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345293"/>
            <a:ext cx="12436475" cy="5649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Microsoft Bot Distribution Channels</a:t>
            </a:r>
          </a:p>
        </p:txBody>
      </p:sp>
      <p:sp>
        <p:nvSpPr>
          <p:cNvPr id="31" name="TextBox 30"/>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Make your Bot Discoverable to &gt; 1 Billion Users through Bing, Cortana, Skype and more </a:t>
            </a:r>
          </a:p>
        </p:txBody>
      </p:sp>
      <p:sp>
        <p:nvSpPr>
          <p:cNvPr id="73" name="Rectangle 72"/>
          <p:cNvSpPr/>
          <p:nvPr/>
        </p:nvSpPr>
        <p:spPr>
          <a:xfrm>
            <a:off x="8275637"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74" name="Rectangle 73"/>
          <p:cNvSpPr/>
          <p:nvPr/>
        </p:nvSpPr>
        <p:spPr>
          <a:xfrm>
            <a:off x="9287293"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75" name="Rectangle 74"/>
          <p:cNvSpPr/>
          <p:nvPr/>
        </p:nvSpPr>
        <p:spPr>
          <a:xfrm>
            <a:off x="10298949"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76" name="Rectangle 75"/>
          <p:cNvSpPr/>
          <p:nvPr/>
        </p:nvSpPr>
        <p:spPr>
          <a:xfrm>
            <a:off x="11310605"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pic>
        <p:nvPicPr>
          <p:cNvPr id="34" name="Picture 33"/>
          <p:cNvPicPr>
            <a:picLocks noChangeAspect="1"/>
          </p:cNvPicPr>
          <p:nvPr/>
        </p:nvPicPr>
        <p:blipFill>
          <a:blip r:embed="rId3"/>
          <a:stretch>
            <a:fillRect/>
          </a:stretch>
        </p:blipFill>
        <p:spPr>
          <a:xfrm>
            <a:off x="4344983" y="2345798"/>
            <a:ext cx="2258897" cy="3539176"/>
          </a:xfrm>
          <a:prstGeom prst="rect">
            <a:avLst/>
          </a:prstGeom>
          <a:ln>
            <a:solidFill>
              <a:schemeClr val="bg1">
                <a:lumMod val="50000"/>
              </a:schemeClr>
            </a:solidFill>
          </a:ln>
        </p:spPr>
      </p:pic>
      <p:pic>
        <p:nvPicPr>
          <p:cNvPr id="3" name="Picture 2"/>
          <p:cNvPicPr>
            <a:picLocks noChangeAspect="1"/>
          </p:cNvPicPr>
          <p:nvPr/>
        </p:nvPicPr>
        <p:blipFill>
          <a:blip r:embed="rId4"/>
          <a:stretch>
            <a:fillRect/>
          </a:stretch>
        </p:blipFill>
        <p:spPr>
          <a:xfrm>
            <a:off x="265018" y="2333330"/>
            <a:ext cx="3819618" cy="3539176"/>
          </a:xfrm>
          <a:prstGeom prst="rect">
            <a:avLst/>
          </a:prstGeom>
          <a:ln>
            <a:solidFill>
              <a:schemeClr val="bg1">
                <a:lumMod val="50000"/>
              </a:schemeClr>
            </a:solidFill>
          </a:ln>
        </p:spPr>
      </p:pic>
      <p:pic>
        <p:nvPicPr>
          <p:cNvPr id="39" name="Picture 38"/>
          <p:cNvPicPr>
            <a:picLocks noChangeAspect="1"/>
          </p:cNvPicPr>
          <p:nvPr/>
        </p:nvPicPr>
        <p:blipFill>
          <a:blip r:embed="rId5"/>
          <a:stretch>
            <a:fillRect/>
          </a:stretch>
        </p:blipFill>
        <p:spPr>
          <a:xfrm>
            <a:off x="9017325" y="2333330"/>
            <a:ext cx="1050844" cy="46230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1898" y="1678199"/>
            <a:ext cx="1235210" cy="662994"/>
          </a:xfrm>
          <a:prstGeom prst="rect">
            <a:avLst/>
          </a:prstGeom>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8037" y="1903787"/>
            <a:ext cx="1852052" cy="348377"/>
          </a:xfrm>
          <a:prstGeom prst="rect">
            <a:avLst/>
          </a:prstGeom>
        </p:spPr>
      </p:pic>
      <p:pic>
        <p:nvPicPr>
          <p:cNvPr id="7" name="Picture 6"/>
          <p:cNvPicPr>
            <a:picLocks noChangeAspect="1"/>
          </p:cNvPicPr>
          <p:nvPr/>
        </p:nvPicPr>
        <p:blipFill>
          <a:blip r:embed="rId8"/>
          <a:stretch>
            <a:fillRect/>
          </a:stretch>
        </p:blipFill>
        <p:spPr>
          <a:xfrm>
            <a:off x="6858065" y="2879774"/>
            <a:ext cx="5328896" cy="2992732"/>
          </a:xfrm>
          <a:prstGeom prst="rect">
            <a:avLst/>
          </a:prstGeom>
          <a:ln>
            <a:solidFill>
              <a:schemeClr val="bg1">
                <a:lumMod val="65000"/>
              </a:schemeClr>
            </a:solidFill>
          </a:ln>
        </p:spPr>
      </p:pic>
      <p:sp>
        <p:nvSpPr>
          <p:cNvPr id="8" name="Oval 7"/>
          <p:cNvSpPr/>
          <p:nvPr/>
        </p:nvSpPr>
        <p:spPr bwMode="auto">
          <a:xfrm>
            <a:off x="1028100" y="5119488"/>
            <a:ext cx="2042806" cy="1530971"/>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0" dirty="0">
                <a:solidFill>
                  <a:schemeClr val="bg1"/>
                </a:solidFill>
                <a:ea typeface="Segoe UI" pitchFamily="34" charset="0"/>
                <a:cs typeface="Segoe UI" pitchFamily="34" charset="0"/>
              </a:rPr>
              <a:t>400</a:t>
            </a:r>
            <a:r>
              <a:rPr lang="en-US" sz="3000" dirty="0">
                <a:solidFill>
                  <a:schemeClr val="bg1"/>
                </a:solidFill>
                <a:ea typeface="Segoe UI" pitchFamily="34" charset="0"/>
                <a:cs typeface="Segoe UI" pitchFamily="34" charset="0"/>
              </a:rPr>
              <a:t> </a:t>
            </a:r>
            <a:r>
              <a:rPr lang="en-US" sz="1200" dirty="0">
                <a:solidFill>
                  <a:schemeClr val="bg1"/>
                </a:solidFill>
                <a:ea typeface="Segoe UI" pitchFamily="34" charset="0"/>
                <a:cs typeface="Segoe UI" pitchFamily="34" charset="0"/>
              </a:rPr>
              <a:t>Million Monthly  Active Users</a:t>
            </a:r>
          </a:p>
        </p:txBody>
      </p:sp>
      <p:sp>
        <p:nvSpPr>
          <p:cNvPr id="48" name="Oval 47"/>
          <p:cNvSpPr/>
          <p:nvPr/>
        </p:nvSpPr>
        <p:spPr bwMode="auto">
          <a:xfrm>
            <a:off x="4478169" y="5107020"/>
            <a:ext cx="2042806" cy="1530971"/>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0" dirty="0">
                <a:solidFill>
                  <a:schemeClr val="bg1"/>
                </a:solidFill>
                <a:ea typeface="Segoe UI" pitchFamily="34" charset="0"/>
                <a:cs typeface="Segoe UI" pitchFamily="34" charset="0"/>
              </a:rPr>
              <a:t>300</a:t>
            </a:r>
            <a:r>
              <a:rPr lang="en-US" sz="3000" dirty="0">
                <a:solidFill>
                  <a:schemeClr val="bg1"/>
                </a:solidFill>
                <a:ea typeface="Segoe UI" pitchFamily="34" charset="0"/>
                <a:cs typeface="Segoe UI" pitchFamily="34" charset="0"/>
              </a:rPr>
              <a:t> </a:t>
            </a:r>
            <a:r>
              <a:rPr lang="en-US" sz="1200" dirty="0">
                <a:solidFill>
                  <a:schemeClr val="bg1"/>
                </a:solidFill>
                <a:ea typeface="Segoe UI" pitchFamily="34" charset="0"/>
                <a:cs typeface="Segoe UI" pitchFamily="34" charset="0"/>
              </a:rPr>
              <a:t>Million Monthly  Active Users</a:t>
            </a:r>
          </a:p>
        </p:txBody>
      </p:sp>
      <p:sp>
        <p:nvSpPr>
          <p:cNvPr id="49" name="Oval 48"/>
          <p:cNvSpPr/>
          <p:nvPr/>
        </p:nvSpPr>
        <p:spPr bwMode="auto">
          <a:xfrm>
            <a:off x="8521344" y="5119488"/>
            <a:ext cx="2042806" cy="1530971"/>
          </a:xfrm>
          <a:prstGeom prst="ellipse">
            <a:avLst/>
          </a:prstGeom>
          <a:solidFill>
            <a:srgbClr val="00AF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0" dirty="0">
                <a:solidFill>
                  <a:schemeClr val="bg1"/>
                </a:solidFill>
                <a:ea typeface="Segoe UI" pitchFamily="34" charset="0"/>
                <a:cs typeface="Segoe UI" pitchFamily="34" charset="0"/>
              </a:rPr>
              <a:t>300</a:t>
            </a:r>
            <a:r>
              <a:rPr lang="en-US" sz="3000" dirty="0">
                <a:solidFill>
                  <a:schemeClr val="bg1"/>
                </a:solidFill>
                <a:ea typeface="Segoe UI" pitchFamily="34" charset="0"/>
                <a:cs typeface="Segoe UI" pitchFamily="34" charset="0"/>
              </a:rPr>
              <a:t> </a:t>
            </a:r>
            <a:r>
              <a:rPr lang="en-US" sz="1200" dirty="0">
                <a:solidFill>
                  <a:schemeClr val="bg1"/>
                </a:solidFill>
                <a:ea typeface="Segoe UI" pitchFamily="34" charset="0"/>
                <a:cs typeface="Segoe UI" pitchFamily="34" charset="0"/>
              </a:rPr>
              <a:t>Million Monthly  Active Users</a:t>
            </a:r>
          </a:p>
        </p:txBody>
      </p:sp>
      <p:sp>
        <p:nvSpPr>
          <p:cNvPr id="9" name="TextBox 8"/>
          <p:cNvSpPr txBox="1"/>
          <p:nvPr/>
        </p:nvSpPr>
        <p:spPr>
          <a:xfrm>
            <a:off x="2348097" y="5325686"/>
            <a:ext cx="5433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t>
            </a:r>
          </a:p>
        </p:txBody>
      </p:sp>
      <p:sp>
        <p:nvSpPr>
          <p:cNvPr id="77" name="TextBox 76"/>
          <p:cNvSpPr txBox="1"/>
          <p:nvPr/>
        </p:nvSpPr>
        <p:spPr>
          <a:xfrm>
            <a:off x="5788842" y="5265086"/>
            <a:ext cx="5433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t>
            </a:r>
          </a:p>
        </p:txBody>
      </p:sp>
      <p:sp>
        <p:nvSpPr>
          <p:cNvPr id="78" name="TextBox 77"/>
          <p:cNvSpPr txBox="1"/>
          <p:nvPr/>
        </p:nvSpPr>
        <p:spPr>
          <a:xfrm>
            <a:off x="9865877" y="5300812"/>
            <a:ext cx="5433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t>
            </a:r>
          </a:p>
        </p:txBody>
      </p:sp>
      <p:sp>
        <p:nvSpPr>
          <p:cNvPr id="22" name="TextBox 21"/>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604982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345293"/>
            <a:ext cx="12436475" cy="5649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0" y="-1"/>
            <a:ext cx="12436475" cy="13982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itle 33"/>
          <p:cNvSpPr txBox="1">
            <a:spLocks/>
          </p:cNvSpPr>
          <p:nvPr/>
        </p:nvSpPr>
        <p:spPr>
          <a:xfrm>
            <a:off x="136376" y="40280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Skype as a Premium Messaging Canvas </a:t>
            </a:r>
          </a:p>
        </p:txBody>
      </p:sp>
      <p:sp>
        <p:nvSpPr>
          <p:cNvPr id="31" name="TextBox 30"/>
          <p:cNvSpPr txBox="1"/>
          <p:nvPr/>
        </p:nvSpPr>
        <p:spPr>
          <a:xfrm>
            <a:off x="77058" y="1417062"/>
            <a:ext cx="5942524" cy="1218791"/>
          </a:xfrm>
          <a:prstGeom prst="rect">
            <a:avLst/>
          </a:prstGeom>
          <a:noFill/>
        </p:spPr>
        <p:txBody>
          <a:bodyPr wrap="square" lIns="182878" tIns="146302" rIns="182878" bIns="146302" rtlCol="0">
            <a:spAutoFit/>
          </a:bodyPr>
          <a:lstStyle/>
          <a:p>
            <a:r>
              <a:rPr lang="en-US" sz="2000" b="1" dirty="0"/>
              <a:t>Group messaging </a:t>
            </a:r>
            <a:r>
              <a:rPr lang="en-US" sz="2000" dirty="0"/>
              <a:t>and</a:t>
            </a:r>
            <a:r>
              <a:rPr lang="en-US" sz="2000" b="1" dirty="0"/>
              <a:t> audio &amp; video interaction models </a:t>
            </a:r>
            <a:r>
              <a:rPr lang="en-US" sz="2000" dirty="0"/>
              <a:t>make it possible to engage customers in exciting new ways</a:t>
            </a:r>
            <a:endParaRPr lang="en-US" sz="1200" dirty="0"/>
          </a:p>
        </p:txBody>
      </p:sp>
      <p:sp>
        <p:nvSpPr>
          <p:cNvPr id="33" name="Rectangle 32"/>
          <p:cNvSpPr/>
          <p:nvPr/>
        </p:nvSpPr>
        <p:spPr bwMode="auto">
          <a:xfrm>
            <a:off x="-106363" y="2582862"/>
            <a:ext cx="12542838" cy="4411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a:off x="718146" y="2956876"/>
            <a:ext cx="2108453" cy="3728834"/>
            <a:chOff x="920375" y="2000423"/>
            <a:chExt cx="2516095" cy="4522206"/>
          </a:xfrm>
        </p:grpSpPr>
        <p:pic>
          <p:nvPicPr>
            <p:cNvPr id="35" name="Picture 34"/>
            <p:cNvPicPr>
              <a:picLocks noChangeAspect="1"/>
            </p:cNvPicPr>
            <p:nvPr/>
          </p:nvPicPr>
          <p:blipFill rotWithShape="1">
            <a:blip r:embed="rId3"/>
            <a:srcRect l="1488" r="2580"/>
            <a:stretch/>
          </p:blipFill>
          <p:spPr>
            <a:xfrm>
              <a:off x="920375" y="2000423"/>
              <a:ext cx="2516095" cy="4522206"/>
            </a:xfrm>
            <a:prstGeom prst="rect">
              <a:avLst/>
            </a:prstGeom>
          </p:spPr>
        </p:pic>
        <p:pic>
          <p:nvPicPr>
            <p:cNvPr id="36" name="Picture 35"/>
            <p:cNvPicPr>
              <a:picLocks noChangeAspect="1"/>
            </p:cNvPicPr>
            <p:nvPr/>
          </p:nvPicPr>
          <p:blipFill>
            <a:blip r:embed="rId4"/>
            <a:stretch>
              <a:fillRect/>
            </a:stretch>
          </p:blipFill>
          <p:spPr>
            <a:xfrm>
              <a:off x="2180276" y="2645099"/>
              <a:ext cx="501377" cy="205693"/>
            </a:xfrm>
            <a:prstGeom prst="rect">
              <a:avLst/>
            </a:prstGeom>
          </p:spPr>
        </p:pic>
        <p:sp>
          <p:nvSpPr>
            <p:cNvPr id="37" name="TextBox 36"/>
            <p:cNvSpPr txBox="1"/>
            <p:nvPr/>
          </p:nvSpPr>
          <p:spPr>
            <a:xfrm>
              <a:off x="1978637" y="2485399"/>
              <a:ext cx="905004" cy="483564"/>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a:solidFill>
                    <a:schemeClr val="tx2"/>
                  </a:solidFill>
                </a:rPr>
                <a:t>Foodie</a:t>
              </a:r>
            </a:p>
          </p:txBody>
        </p:sp>
      </p:grpSp>
      <p:grpSp>
        <p:nvGrpSpPr>
          <p:cNvPr id="38" name="Group 37"/>
          <p:cNvGrpSpPr/>
          <p:nvPr/>
        </p:nvGrpSpPr>
        <p:grpSpPr>
          <a:xfrm>
            <a:off x="8708643" y="2951933"/>
            <a:ext cx="3131989" cy="3733777"/>
            <a:chOff x="8761735" y="2593787"/>
            <a:chExt cx="3137685" cy="3783323"/>
          </a:xfrm>
        </p:grpSpPr>
        <p:pic>
          <p:nvPicPr>
            <p:cNvPr id="39" name="Picture 38"/>
            <p:cNvPicPr/>
            <p:nvPr/>
          </p:nvPicPr>
          <p:blipFill>
            <a:blip r:embed="rId5"/>
            <a:stretch>
              <a:fillRect/>
            </a:stretch>
          </p:blipFill>
          <p:spPr>
            <a:xfrm>
              <a:off x="8761735" y="4337998"/>
              <a:ext cx="3137685" cy="2039112"/>
            </a:xfrm>
            <a:prstGeom prst="rect">
              <a:avLst/>
            </a:prstGeom>
            <a:ln>
              <a:solidFill>
                <a:schemeClr val="bg1">
                  <a:lumMod val="75000"/>
                </a:schemeClr>
              </a:solidFill>
            </a:ln>
          </p:spPr>
        </p:pic>
        <p:pic>
          <p:nvPicPr>
            <p:cNvPr id="40" name="Picture 39"/>
            <p:cNvPicPr>
              <a:picLocks noChangeAspect="1"/>
            </p:cNvPicPr>
            <p:nvPr/>
          </p:nvPicPr>
          <p:blipFill>
            <a:blip r:embed="rId6"/>
            <a:stretch>
              <a:fillRect/>
            </a:stretch>
          </p:blipFill>
          <p:spPr>
            <a:xfrm>
              <a:off x="8761735" y="2593787"/>
              <a:ext cx="3137685" cy="1529979"/>
            </a:xfrm>
            <a:prstGeom prst="rect">
              <a:avLst/>
            </a:prstGeom>
          </p:spPr>
        </p:pic>
      </p:grpSp>
      <p:grpSp>
        <p:nvGrpSpPr>
          <p:cNvPr id="41" name="Group 40"/>
          <p:cNvGrpSpPr/>
          <p:nvPr/>
        </p:nvGrpSpPr>
        <p:grpSpPr>
          <a:xfrm>
            <a:off x="2991579" y="2954689"/>
            <a:ext cx="5555285" cy="3742973"/>
            <a:chOff x="2991579" y="2738018"/>
            <a:chExt cx="5555285" cy="3742973"/>
          </a:xfrm>
        </p:grpSpPr>
        <p:grpSp>
          <p:nvGrpSpPr>
            <p:cNvPr id="42" name="Group 41"/>
            <p:cNvGrpSpPr/>
            <p:nvPr/>
          </p:nvGrpSpPr>
          <p:grpSpPr>
            <a:xfrm>
              <a:off x="2991579" y="2738018"/>
              <a:ext cx="5555285" cy="3742973"/>
              <a:chOff x="2991579" y="2738018"/>
              <a:chExt cx="5555285" cy="3742973"/>
            </a:xfrm>
          </p:grpSpPr>
          <p:pic>
            <p:nvPicPr>
              <p:cNvPr id="45" name="Picture 44"/>
              <p:cNvPicPr>
                <a:picLocks noChangeAspect="1"/>
              </p:cNvPicPr>
              <p:nvPr/>
            </p:nvPicPr>
            <p:blipFill rotWithShape="1">
              <a:blip r:embed="rId7"/>
              <a:srcRect l="536" t="1" r="1490" b="1604"/>
              <a:stretch/>
            </p:blipFill>
            <p:spPr>
              <a:xfrm>
                <a:off x="2991579" y="2738018"/>
                <a:ext cx="5555285" cy="3731021"/>
              </a:xfrm>
              <a:prstGeom prst="rect">
                <a:avLst/>
              </a:prstGeom>
            </p:spPr>
          </p:pic>
          <p:sp>
            <p:nvSpPr>
              <p:cNvPr id="46" name="Oval 45"/>
              <p:cNvSpPr/>
              <p:nvPr/>
            </p:nvSpPr>
            <p:spPr bwMode="auto">
              <a:xfrm>
                <a:off x="3048320" y="3408565"/>
                <a:ext cx="152400" cy="152400"/>
              </a:xfrm>
              <a:prstGeom prst="ellipse">
                <a:avLst/>
              </a:prstGeom>
              <a:blipFill>
                <a:blip r:embed="rId8"/>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3260092" y="3455608"/>
                <a:ext cx="285177" cy="69250"/>
              </a:xfrm>
              <a:prstGeom prst="rect">
                <a:avLst/>
              </a:prstGeom>
              <a:solidFill>
                <a:srgbClr val="C7ECFD"/>
              </a:solidFill>
            </p:spPr>
            <p:txBody>
              <a:bodyPr wrap="square" lIns="0" tIns="0" rIns="0" bIns="0" rtlCol="0">
                <a:spAutoFit/>
              </a:bodyPr>
              <a:lstStyle/>
              <a:p>
                <a:pPr>
                  <a:lnSpc>
                    <a:spcPct val="90000"/>
                  </a:lnSpc>
                  <a:spcAft>
                    <a:spcPts val="600"/>
                  </a:spcAft>
                </a:pPr>
                <a:r>
                  <a:rPr lang="en-US" sz="500" dirty="0">
                    <a:solidFill>
                      <a:schemeClr val="tx1">
                        <a:lumMod val="50000"/>
                      </a:schemeClr>
                    </a:solidFill>
                  </a:rPr>
                  <a:t>Silver Cup</a:t>
                </a:r>
              </a:p>
            </p:txBody>
          </p:sp>
          <p:grpSp>
            <p:nvGrpSpPr>
              <p:cNvPr id="48" name="Group 47"/>
              <p:cNvGrpSpPr/>
              <p:nvPr/>
            </p:nvGrpSpPr>
            <p:grpSpPr>
              <a:xfrm>
                <a:off x="2991579" y="2738018"/>
                <a:ext cx="5555285" cy="3742973"/>
                <a:chOff x="2991579" y="2738018"/>
                <a:chExt cx="5555285" cy="3742973"/>
              </a:xfrm>
            </p:grpSpPr>
            <p:pic>
              <p:nvPicPr>
                <p:cNvPr id="49" name="Picture 48"/>
                <p:cNvPicPr>
                  <a:picLocks noChangeAspect="1"/>
                </p:cNvPicPr>
                <p:nvPr/>
              </p:nvPicPr>
              <p:blipFill rotWithShape="1">
                <a:blip r:embed="rId7"/>
                <a:srcRect l="536" t="1" r="1490" b="1604"/>
                <a:stretch/>
              </p:blipFill>
              <p:spPr>
                <a:xfrm>
                  <a:off x="2991579" y="2738018"/>
                  <a:ext cx="5555285" cy="3731021"/>
                </a:xfrm>
                <a:prstGeom prst="rect">
                  <a:avLst/>
                </a:prstGeom>
              </p:spPr>
            </p:pic>
            <p:pic>
              <p:nvPicPr>
                <p:cNvPr id="50" name="Picture 49"/>
                <p:cNvPicPr>
                  <a:picLocks noChangeAspect="1"/>
                </p:cNvPicPr>
                <p:nvPr/>
              </p:nvPicPr>
              <p:blipFill rotWithShape="1">
                <a:blip r:embed="rId9"/>
                <a:srcRect l="50588" t="23599" r="2000" b="17601"/>
                <a:stretch/>
              </p:blipFill>
              <p:spPr>
                <a:xfrm>
                  <a:off x="4263939" y="2739276"/>
                  <a:ext cx="4282925" cy="3741715"/>
                </a:xfrm>
                <a:prstGeom prst="rect">
                  <a:avLst/>
                </a:prstGeom>
              </p:spPr>
            </p:pic>
          </p:grpSp>
        </p:grpSp>
        <p:sp>
          <p:nvSpPr>
            <p:cNvPr id="43" name="Oval 42"/>
            <p:cNvSpPr/>
            <p:nvPr/>
          </p:nvSpPr>
          <p:spPr bwMode="auto">
            <a:xfrm>
              <a:off x="3049733" y="3410430"/>
              <a:ext cx="152400" cy="152400"/>
            </a:xfrm>
            <a:prstGeom prst="ellipse">
              <a:avLst/>
            </a:prstGeom>
            <a:blipFill>
              <a:blip r:embed="rId8"/>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3229609" y="3452158"/>
              <a:ext cx="483799" cy="69250"/>
            </a:xfrm>
            <a:prstGeom prst="rect">
              <a:avLst/>
            </a:prstGeom>
            <a:solidFill>
              <a:srgbClr val="C7ECFD"/>
            </a:solidFill>
          </p:spPr>
          <p:txBody>
            <a:bodyPr wrap="square" lIns="0" tIns="0" rIns="0" bIns="0" rtlCol="0">
              <a:spAutoFit/>
            </a:bodyPr>
            <a:lstStyle/>
            <a:p>
              <a:pPr>
                <a:lnSpc>
                  <a:spcPct val="90000"/>
                </a:lnSpc>
                <a:spcAft>
                  <a:spcPts val="600"/>
                </a:spcAft>
              </a:pPr>
              <a:r>
                <a:rPr lang="en-US" sz="500" b="1" dirty="0">
                  <a:solidFill>
                    <a:schemeClr val="tx1">
                      <a:lumMod val="50000"/>
                    </a:schemeClr>
                  </a:solidFill>
                </a:rPr>
                <a:t>Silver Cup</a:t>
              </a:r>
            </a:p>
          </p:txBody>
        </p:sp>
      </p:grpSp>
      <p:sp>
        <p:nvSpPr>
          <p:cNvPr id="51" name="TextBox 50"/>
          <p:cNvSpPr txBox="1"/>
          <p:nvPr/>
        </p:nvSpPr>
        <p:spPr>
          <a:xfrm>
            <a:off x="0" y="662838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solidFill>
                  <a:schemeClr val="bg1"/>
                </a:solidFill>
              </a:rPr>
              <a:t>Microsoft Confidential</a:t>
            </a:r>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97251" y="915801"/>
            <a:ext cx="5975601" cy="2414122"/>
          </a:xfrm>
          <a:prstGeom prst="rect">
            <a:avLst/>
          </a:prstGeom>
        </p:spPr>
      </p:pic>
      <p:sp>
        <p:nvSpPr>
          <p:cNvPr id="52" name="Rectangle 51"/>
          <p:cNvSpPr/>
          <p:nvPr/>
        </p:nvSpPr>
        <p:spPr>
          <a:xfrm>
            <a:off x="8275637"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53" name="Rectangle 52"/>
          <p:cNvSpPr/>
          <p:nvPr/>
        </p:nvSpPr>
        <p:spPr>
          <a:xfrm>
            <a:off x="9287293"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54" name="Rectangle 53"/>
          <p:cNvSpPr/>
          <p:nvPr/>
        </p:nvSpPr>
        <p:spPr>
          <a:xfrm>
            <a:off x="10298949" y="106538"/>
            <a:ext cx="993912" cy="344352"/>
          </a:xfrm>
          <a:prstGeom prst="rect">
            <a:avLst/>
          </a:prstGeom>
          <a:solidFill>
            <a:srgbClr val="7F7F7F"/>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55" name="Rectangle 54"/>
          <p:cNvSpPr/>
          <p:nvPr/>
        </p:nvSpPr>
        <p:spPr>
          <a:xfrm>
            <a:off x="11310605"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Tree>
    <p:extLst>
      <p:ext uri="{BB962C8B-B14F-4D97-AF65-F5344CB8AC3E}">
        <p14:creationId xmlns:p14="http://schemas.microsoft.com/office/powerpoint/2010/main" val="3746816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Skype Conversations Of The Futu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8184" y="1621615"/>
            <a:ext cx="9016109" cy="5067602"/>
          </a:xfrm>
          <a:prstGeom prst="rect">
            <a:avLst/>
          </a:prstGeom>
        </p:spPr>
      </p:pic>
      <p:sp>
        <p:nvSpPr>
          <p:cNvPr id="5" name="Title 1"/>
          <p:cNvSpPr>
            <a:spLocks noGrp="1"/>
          </p:cNvSpPr>
          <p:nvPr>
            <p:ph type="title"/>
          </p:nvPr>
        </p:nvSpPr>
        <p:spPr/>
        <p:txBody>
          <a:bodyPr/>
          <a:lstStyle/>
          <a:p>
            <a:r>
              <a:rPr lang="en-US" sz="4800" b="1" dirty="0">
                <a:solidFill>
                  <a:schemeClr val="accent1"/>
                </a:solidFill>
              </a:rPr>
              <a:t>Skype Bots Vision Demo</a:t>
            </a:r>
            <a:r>
              <a:rPr lang="en-US" sz="4800" b="1" dirty="0">
                <a:solidFill>
                  <a:schemeClr val="bg1"/>
                </a:solidFill>
              </a:rPr>
              <a:t> Bots Vision Demo</a:t>
            </a:r>
            <a:endParaRPr lang="en-US" sz="4800" dirty="0">
              <a:solidFill>
                <a:schemeClr val="bg1"/>
              </a:solidFill>
            </a:endParaRPr>
          </a:p>
        </p:txBody>
      </p:sp>
      <p:sp>
        <p:nvSpPr>
          <p:cNvPr id="6" name="TextBox 5"/>
          <p:cNvSpPr txBox="1"/>
          <p:nvPr/>
        </p:nvSpPr>
        <p:spPr>
          <a:xfrm>
            <a:off x="882" y="6579555"/>
            <a:ext cx="12434710" cy="499107"/>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428" kern="0" dirty="0">
                <a:gradFill>
                  <a:gsLst>
                    <a:gs pos="2917">
                      <a:schemeClr val="tx1"/>
                    </a:gs>
                    <a:gs pos="30000">
                      <a:schemeClr val="tx1"/>
                    </a:gs>
                  </a:gsLst>
                  <a:lin ang="5400000" scaled="0"/>
                </a:gradFill>
              </a:rPr>
              <a:t>Microsoft Confidential</a:t>
            </a:r>
          </a:p>
        </p:txBody>
      </p:sp>
      <p:grpSp>
        <p:nvGrpSpPr>
          <p:cNvPr id="2" name="Group 1"/>
          <p:cNvGrpSpPr/>
          <p:nvPr/>
        </p:nvGrpSpPr>
        <p:grpSpPr>
          <a:xfrm>
            <a:off x="197731" y="1775312"/>
            <a:ext cx="20161362" cy="4707407"/>
            <a:chOff x="240632" y="6560310"/>
            <a:chExt cx="19767836" cy="4615524"/>
          </a:xfrm>
        </p:grpSpPr>
        <p:grpSp>
          <p:nvGrpSpPr>
            <p:cNvPr id="8" name="Group 7"/>
            <p:cNvGrpSpPr/>
            <p:nvPr/>
          </p:nvGrpSpPr>
          <p:grpSpPr>
            <a:xfrm>
              <a:off x="240632" y="6560310"/>
              <a:ext cx="19767836" cy="4615524"/>
              <a:chOff x="1" y="2008337"/>
              <a:chExt cx="19767836" cy="3685694"/>
            </a:xfrm>
          </p:grpSpPr>
          <p:sp>
            <p:nvSpPr>
              <p:cNvPr id="13" name="Rectangle 12"/>
              <p:cNvSpPr/>
              <p:nvPr/>
            </p:nvSpPr>
            <p:spPr bwMode="auto">
              <a:xfrm>
                <a:off x="1" y="2008337"/>
                <a:ext cx="19767836" cy="3685694"/>
              </a:xfrm>
              <a:prstGeom prst="rect">
                <a:avLst/>
              </a:prstGeom>
              <a:gradFill>
                <a:gsLst>
                  <a:gs pos="0">
                    <a:srgbClr val="B4009E">
                      <a:alpha val="76000"/>
                    </a:srgbClr>
                  </a:gs>
                  <a:gs pos="100000">
                    <a:srgbClr val="0018BB"/>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96780" y="4160254"/>
                <a:ext cx="5128465" cy="787497"/>
              </a:xfrm>
              <a:prstGeom prst="rect">
                <a:avLst/>
              </a:prstGeom>
              <a:noFill/>
            </p:spPr>
            <p:txBody>
              <a:bodyPr wrap="square" lIns="186521" tIns="149217" rIns="186521" bIns="149217" rtlCol="0">
                <a:spAutoFit/>
              </a:bodyPr>
              <a:lstStyle/>
              <a:p>
                <a:pPr defTabSz="932597"/>
                <a:r>
                  <a:rPr lang="en-US" sz="2244" kern="0" dirty="0">
                    <a:solidFill>
                      <a:schemeClr val="bg2"/>
                    </a:solidFill>
                    <a:latin typeface="+mj-lt"/>
                  </a:rPr>
                  <a:t>Coming soon: talk to brands and characters face-to-face on Skype</a:t>
                </a:r>
              </a:p>
            </p:txBody>
          </p:sp>
          <p:sp>
            <p:nvSpPr>
              <p:cNvPr id="15" name="Title 1"/>
              <p:cNvSpPr txBox="1">
                <a:spLocks/>
              </p:cNvSpPr>
              <p:nvPr/>
            </p:nvSpPr>
            <p:spPr>
              <a:xfrm>
                <a:off x="570472" y="3354532"/>
                <a:ext cx="5095287" cy="89852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5399" spc="-102" dirty="0">
                    <a:gradFill>
                      <a:gsLst>
                        <a:gs pos="1250">
                          <a:schemeClr val="bg1"/>
                        </a:gs>
                        <a:gs pos="100000">
                          <a:schemeClr val="bg1"/>
                        </a:gs>
                      </a:gsLst>
                      <a:lin ang="5400000" scaled="0"/>
                    </a:gradFill>
                  </a:rPr>
                  <a:t>Coming Soon</a:t>
                </a:r>
              </a:p>
              <a:p>
                <a:pPr defTabSz="932563"/>
                <a:endParaRPr lang="en-US" sz="5399" spc="-102" dirty="0">
                  <a:gradFill>
                    <a:gsLst>
                      <a:gs pos="1250">
                        <a:schemeClr val="bg1"/>
                      </a:gs>
                      <a:gs pos="100000">
                        <a:schemeClr val="bg1"/>
                      </a:gs>
                    </a:gsLst>
                    <a:lin ang="5400000" scaled="0"/>
                  </a:gradFill>
                </a:endParaRPr>
              </a:p>
            </p:txBody>
          </p:sp>
        </p:grpSp>
        <p:sp>
          <p:nvSpPr>
            <p:cNvPr id="9" name="TextBox 8"/>
            <p:cNvSpPr txBox="1"/>
            <p:nvPr/>
          </p:nvSpPr>
          <p:spPr>
            <a:xfrm>
              <a:off x="6225563" y="7159191"/>
              <a:ext cx="5911777" cy="860492"/>
            </a:xfrm>
            <a:prstGeom prst="rect">
              <a:avLst/>
            </a:prstGeom>
            <a:noFill/>
          </p:spPr>
          <p:txBody>
            <a:bodyPr wrap="square" lIns="186521" tIns="149217" rIns="186521" bIns="149217" rtlCol="0">
              <a:spAutoFit/>
            </a:bodyPr>
            <a:lstStyle/>
            <a:p>
              <a:pPr defTabSz="932597">
                <a:defRPr/>
              </a:pPr>
              <a:r>
                <a:rPr lang="en-US" sz="1836" kern="0" dirty="0">
                  <a:solidFill>
                    <a:schemeClr val="bg2"/>
                  </a:solidFill>
                  <a:latin typeface="+mj-lt"/>
                  <a:cs typeface="Segoe UI Light" panose="020B0502040204020203" pitchFamily="34" charset="0"/>
                </a:rPr>
                <a:t>Fans can have a real-time </a:t>
              </a:r>
              <a:r>
                <a:rPr lang="en-US" sz="1836" b="1" kern="0" dirty="0">
                  <a:solidFill>
                    <a:schemeClr val="bg2"/>
                  </a:solidFill>
                  <a:latin typeface="+mj-lt"/>
                  <a:cs typeface="Segoe UI Light" panose="020B0502040204020203" pitchFamily="34" charset="0"/>
                </a:rPr>
                <a:t>2-way video conversation</a:t>
              </a:r>
              <a:r>
                <a:rPr lang="en-US" sz="1836" kern="0" dirty="0">
                  <a:solidFill>
                    <a:schemeClr val="bg2"/>
                  </a:solidFill>
                  <a:latin typeface="+mj-lt"/>
                  <a:cs typeface="Segoe UI Light" panose="020B0502040204020203" pitchFamily="34" charset="0"/>
                </a:rPr>
                <a:t> with character agents over Skype</a:t>
              </a:r>
              <a:endParaRPr lang="en-US" sz="1836" kern="0" dirty="0">
                <a:gradFill>
                  <a:gsLst>
                    <a:gs pos="2917">
                      <a:schemeClr val="tx1"/>
                    </a:gs>
                    <a:gs pos="30000">
                      <a:schemeClr val="tx1"/>
                    </a:gs>
                  </a:gsLst>
                  <a:lin ang="5400000" scaled="0"/>
                </a:gradFill>
                <a:latin typeface="+mj-lt"/>
              </a:endParaRPr>
            </a:p>
          </p:txBody>
        </p:sp>
        <p:sp>
          <p:nvSpPr>
            <p:cNvPr id="10" name="TextBox 9"/>
            <p:cNvSpPr txBox="1"/>
            <p:nvPr/>
          </p:nvSpPr>
          <p:spPr>
            <a:xfrm>
              <a:off x="6225563" y="8300637"/>
              <a:ext cx="5911777" cy="860492"/>
            </a:xfrm>
            <a:prstGeom prst="rect">
              <a:avLst/>
            </a:prstGeom>
            <a:noFill/>
          </p:spPr>
          <p:txBody>
            <a:bodyPr wrap="square" lIns="186521" tIns="149217" rIns="186521" bIns="149217" rtlCol="0">
              <a:spAutoFit/>
            </a:bodyPr>
            <a:lstStyle/>
            <a:p>
              <a:pPr defTabSz="932597">
                <a:defRPr/>
              </a:pPr>
              <a:r>
                <a:rPr lang="en-US" sz="1836" kern="0" dirty="0">
                  <a:solidFill>
                    <a:schemeClr val="bg2"/>
                  </a:solidFill>
                  <a:latin typeface="+mj-lt"/>
                  <a:cs typeface="Segoe UI Light" panose="020B0502040204020203" pitchFamily="34" charset="0"/>
                </a:rPr>
                <a:t>This enables </a:t>
              </a:r>
              <a:r>
                <a:rPr lang="en-US" sz="1836" b="1" kern="0" dirty="0">
                  <a:solidFill>
                    <a:schemeClr val="bg2"/>
                  </a:solidFill>
                  <a:latin typeface="+mj-lt"/>
                  <a:cs typeface="Segoe UI Light" panose="020B0502040204020203" pitchFamily="34" charset="0"/>
                </a:rPr>
                <a:t>a completely new way to interact </a:t>
              </a:r>
              <a:r>
                <a:rPr lang="en-US" sz="1836" kern="0" dirty="0">
                  <a:solidFill>
                    <a:schemeClr val="bg2"/>
                  </a:solidFill>
                  <a:latin typeface="+mj-lt"/>
                  <a:cs typeface="Segoe UI Light" panose="020B0502040204020203" pitchFamily="34" charset="0"/>
                </a:rPr>
                <a:t>with characters that fans already know and love.</a:t>
              </a:r>
            </a:p>
          </p:txBody>
        </p:sp>
        <p:sp>
          <p:nvSpPr>
            <p:cNvPr id="11" name="TextBox 10"/>
            <p:cNvSpPr txBox="1"/>
            <p:nvPr/>
          </p:nvSpPr>
          <p:spPr>
            <a:xfrm>
              <a:off x="6225563" y="9442084"/>
              <a:ext cx="5911777" cy="860492"/>
            </a:xfrm>
            <a:prstGeom prst="rect">
              <a:avLst/>
            </a:prstGeom>
            <a:noFill/>
          </p:spPr>
          <p:txBody>
            <a:bodyPr wrap="square" lIns="186521" tIns="149217" rIns="186521" bIns="149217" rtlCol="0">
              <a:spAutoFit/>
            </a:bodyPr>
            <a:lstStyle/>
            <a:p>
              <a:pPr defTabSz="932597">
                <a:defRPr/>
              </a:pPr>
              <a:r>
                <a:rPr lang="en-US" sz="1836" kern="0" dirty="0">
                  <a:solidFill>
                    <a:schemeClr val="bg2"/>
                  </a:solidFill>
                  <a:latin typeface="+mj-lt"/>
                  <a:cs typeface="Segoe UI Light" panose="020B0502040204020203" pitchFamily="34" charset="0"/>
                </a:rPr>
                <a:t>Fans can </a:t>
              </a:r>
              <a:r>
                <a:rPr lang="en-US" sz="1836" b="1" kern="0" dirty="0">
                  <a:solidFill>
                    <a:schemeClr val="bg2"/>
                  </a:solidFill>
                  <a:latin typeface="+mj-lt"/>
                  <a:cs typeface="Segoe UI Light" panose="020B0502040204020203" pitchFamily="34" charset="0"/>
                </a:rPr>
                <a:t>Escape to another world </a:t>
              </a:r>
              <a:r>
                <a:rPr lang="en-US" sz="1836" kern="0" dirty="0">
                  <a:solidFill>
                    <a:schemeClr val="bg2"/>
                  </a:solidFill>
                  <a:latin typeface="+mj-lt"/>
                  <a:cs typeface="Segoe UI Light" panose="020B0502040204020203" pitchFamily="34" charset="0"/>
                </a:rPr>
                <a:t>or create a deeper engagement with their favorite character or brand</a:t>
              </a:r>
            </a:p>
          </p:txBody>
        </p:sp>
      </p:grpSp>
    </p:spTree>
    <p:extLst>
      <p:ext uri="{BB962C8B-B14F-4D97-AF65-F5344CB8AC3E}">
        <p14:creationId xmlns:p14="http://schemas.microsoft.com/office/powerpoint/2010/main" val="2070210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video fullScrn="1">
              <p:cMediaNode vol="80000">
                <p:cTn id="13" fill="hold" display="0">
                  <p:stCondLst>
                    <p:cond delay="indefinite"/>
                  </p:stCondLst>
                </p:cTn>
                <p:tgtEl>
                  <p:spTgt spid="3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5638" y="2659062"/>
            <a:ext cx="2971800" cy="1040012"/>
          </a:xfrm>
          <a:prstGeom prst="rect">
            <a:avLst/>
          </a:prstGeom>
          <a:noFill/>
        </p:spPr>
        <p:txBody>
          <a:bodyPr wrap="square" lIns="186521" tIns="149217" rIns="186521" bIns="149217" rtlCol="0">
            <a:spAutoFit/>
          </a:bodyPr>
          <a:lstStyle/>
          <a:p>
            <a:r>
              <a:rPr lang="en-US" sz="4800" dirty="0">
                <a:latin typeface="+mj-lt"/>
              </a:rPr>
              <a:t>Demos</a:t>
            </a:r>
          </a:p>
        </p:txBody>
      </p:sp>
      <p:sp>
        <p:nvSpPr>
          <p:cNvPr id="22" name="TextBox 21"/>
          <p:cNvSpPr txBox="1"/>
          <p:nvPr/>
        </p:nvSpPr>
        <p:spPr>
          <a:xfrm>
            <a:off x="0" y="6545262"/>
            <a:ext cx="12434710" cy="467548"/>
          </a:xfrm>
          <a:prstGeom prst="rect">
            <a:avLst/>
          </a:prstGeom>
          <a:noFill/>
        </p:spPr>
        <p:txBody>
          <a:bodyPr wrap="square" lIns="186521" tIns="149217" rIns="186521" bIns="149217" rtlCol="0">
            <a:spAutoFit/>
          </a:bodyPr>
          <a:lstStyle/>
          <a:p>
            <a:pPr algn="ctr">
              <a:lnSpc>
                <a:spcPct val="90000"/>
              </a:lnSpc>
              <a:spcAft>
                <a:spcPts val="612"/>
              </a:spcAft>
            </a:pPr>
            <a:r>
              <a:rPr lang="en-US" sz="12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4270723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5637" y="2659062"/>
            <a:ext cx="5333999" cy="1040012"/>
          </a:xfrm>
          <a:prstGeom prst="rect">
            <a:avLst/>
          </a:prstGeom>
          <a:noFill/>
        </p:spPr>
        <p:txBody>
          <a:bodyPr wrap="square" lIns="186521" tIns="149217" rIns="186521" bIns="149217" rtlCol="0">
            <a:spAutoFit/>
          </a:bodyPr>
          <a:lstStyle/>
          <a:p>
            <a:r>
              <a:rPr lang="en-US" sz="4800" dirty="0">
                <a:latin typeface="+mj-lt"/>
              </a:rPr>
              <a:t>Thank you!</a:t>
            </a:r>
          </a:p>
        </p:txBody>
      </p:sp>
      <p:sp>
        <p:nvSpPr>
          <p:cNvPr id="22" name="TextBox 21"/>
          <p:cNvSpPr txBox="1"/>
          <p:nvPr/>
        </p:nvSpPr>
        <p:spPr>
          <a:xfrm>
            <a:off x="0" y="6545262"/>
            <a:ext cx="12434710" cy="467548"/>
          </a:xfrm>
          <a:prstGeom prst="rect">
            <a:avLst/>
          </a:prstGeom>
          <a:noFill/>
        </p:spPr>
        <p:txBody>
          <a:bodyPr wrap="square" lIns="186521" tIns="149217" rIns="186521" bIns="149217" rtlCol="0">
            <a:spAutoFit/>
          </a:bodyPr>
          <a:lstStyle/>
          <a:p>
            <a:pPr algn="ctr">
              <a:lnSpc>
                <a:spcPct val="90000"/>
              </a:lnSpc>
              <a:spcAft>
                <a:spcPts val="612"/>
              </a:spcAft>
            </a:pPr>
            <a:r>
              <a:rPr lang="en-US" sz="12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6918161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55638" y="2659062"/>
            <a:ext cx="2971800" cy="1040012"/>
          </a:xfrm>
          <a:prstGeom prst="rect">
            <a:avLst/>
          </a:prstGeom>
          <a:noFill/>
        </p:spPr>
        <p:txBody>
          <a:bodyPr wrap="square" lIns="186521" tIns="149217" rIns="186521" bIns="149217" rtlCol="0">
            <a:spAutoFit/>
          </a:bodyPr>
          <a:lstStyle/>
          <a:p>
            <a:r>
              <a:rPr lang="en-US" sz="4800" dirty="0">
                <a:latin typeface="+mj-lt"/>
              </a:rPr>
              <a:t>Appendix</a:t>
            </a:r>
          </a:p>
        </p:txBody>
      </p:sp>
      <p:sp>
        <p:nvSpPr>
          <p:cNvPr id="22" name="TextBox 21"/>
          <p:cNvSpPr txBox="1"/>
          <p:nvPr/>
        </p:nvSpPr>
        <p:spPr>
          <a:xfrm>
            <a:off x="0" y="6545262"/>
            <a:ext cx="12434710" cy="467548"/>
          </a:xfrm>
          <a:prstGeom prst="rect">
            <a:avLst/>
          </a:prstGeom>
          <a:noFill/>
        </p:spPr>
        <p:txBody>
          <a:bodyPr wrap="square" lIns="186521" tIns="149217" rIns="186521" bIns="149217" rtlCol="0">
            <a:spAutoFit/>
          </a:bodyPr>
          <a:lstStyle/>
          <a:p>
            <a:pPr algn="ctr">
              <a:lnSpc>
                <a:spcPct val="90000"/>
              </a:lnSpc>
              <a:spcAft>
                <a:spcPts val="612"/>
              </a:spcAft>
            </a:pPr>
            <a:r>
              <a:rPr lang="en-US" sz="120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266748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0" y="1398284"/>
            <a:ext cx="4694237" cy="56378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192845" y="1398284"/>
            <a:ext cx="12629320" cy="56378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Bot Development Tools</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Build your bot with the best-in-class tools and services for bot development</a:t>
            </a:r>
          </a:p>
        </p:txBody>
      </p:sp>
      <p:sp>
        <p:nvSpPr>
          <p:cNvPr id="31" name="Rectangle 30"/>
          <p:cNvSpPr/>
          <p:nvPr/>
        </p:nvSpPr>
        <p:spPr bwMode="auto">
          <a:xfrm>
            <a:off x="353709" y="2024365"/>
            <a:ext cx="3977213"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Register</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and </a:t>
            </a: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Manage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a:t>
            </a:r>
          </a:p>
        </p:txBody>
      </p:sp>
      <p:sp>
        <p:nvSpPr>
          <p:cNvPr id="32" name="Rectangle 31"/>
          <p:cNvSpPr/>
          <p:nvPr/>
        </p:nvSpPr>
        <p:spPr bwMode="auto">
          <a:xfrm>
            <a:off x="353708" y="2849789"/>
            <a:ext cx="3977214"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Build </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your</a:t>
            </a: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 </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Bot</a:t>
            </a: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 </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with the Bot Builder SDK</a:t>
            </a:r>
          </a:p>
        </p:txBody>
      </p:sp>
      <p:sp>
        <p:nvSpPr>
          <p:cNvPr id="33" name="Rectangle 32"/>
          <p:cNvSpPr/>
          <p:nvPr/>
        </p:nvSpPr>
        <p:spPr bwMode="auto">
          <a:xfrm>
            <a:off x="353709" y="3675213"/>
            <a:ext cx="3977213"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Test</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with the Bot Emulator</a:t>
            </a:r>
          </a:p>
        </p:txBody>
      </p:sp>
      <p:pic>
        <p:nvPicPr>
          <p:cNvPr id="34" name="Picture 33"/>
          <p:cNvPicPr>
            <a:picLocks noChangeAspect="1"/>
          </p:cNvPicPr>
          <p:nvPr/>
        </p:nvPicPr>
        <p:blipFill>
          <a:blip r:embed="rId3"/>
          <a:stretch>
            <a:fillRect/>
          </a:stretch>
        </p:blipFill>
        <p:spPr>
          <a:xfrm>
            <a:off x="4855354" y="1556473"/>
            <a:ext cx="5940551" cy="4483664"/>
          </a:xfrm>
          <a:prstGeom prst="rect">
            <a:avLst/>
          </a:prstGeom>
          <a:ln w="28575">
            <a:solidFill>
              <a:srgbClr val="0078D7"/>
            </a:solidFill>
          </a:ln>
        </p:spPr>
      </p:pic>
      <p:sp>
        <p:nvSpPr>
          <p:cNvPr id="35" name="Rectangle 34"/>
          <p:cNvSpPr/>
          <p:nvPr/>
        </p:nvSpPr>
        <p:spPr bwMode="auto">
          <a:xfrm>
            <a:off x="364912" y="5326062"/>
            <a:ext cx="3966010"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Access</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Open Source Code and Guides</a:t>
            </a:r>
          </a:p>
        </p:txBody>
      </p:sp>
      <p:pic>
        <p:nvPicPr>
          <p:cNvPr id="36" name="Picture 35"/>
          <p:cNvPicPr>
            <a:picLocks noChangeAspect="1"/>
          </p:cNvPicPr>
          <p:nvPr/>
        </p:nvPicPr>
        <p:blipFill rotWithShape="1">
          <a:blip r:embed="rId4"/>
          <a:srcRect t="172"/>
          <a:stretch/>
        </p:blipFill>
        <p:spPr>
          <a:xfrm>
            <a:off x="6236650" y="2629133"/>
            <a:ext cx="5479630" cy="4128833"/>
          </a:xfrm>
          <a:prstGeom prst="rect">
            <a:avLst/>
          </a:prstGeom>
          <a:ln w="28575">
            <a:solidFill>
              <a:srgbClr val="0078D7"/>
            </a:solidFill>
          </a:ln>
        </p:spPr>
      </p:pic>
      <p:sp>
        <p:nvSpPr>
          <p:cNvPr id="37" name="Rectangle 36"/>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38" name="Rectangle 37"/>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39" name="Rectangle 38"/>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40" name="Rectangle 39"/>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41" name="Rectangle 40"/>
          <p:cNvSpPr/>
          <p:nvPr/>
        </p:nvSpPr>
        <p:spPr bwMode="auto">
          <a:xfrm>
            <a:off x="364912" y="4500637"/>
            <a:ext cx="3966010"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Deploy</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to Azure or other Cloud Service</a:t>
            </a:r>
          </a:p>
        </p:txBody>
      </p:sp>
      <p:sp>
        <p:nvSpPr>
          <p:cNvPr id="18" name="TextBox 17"/>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199511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192845" y="1398284"/>
            <a:ext cx="12629320" cy="56378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Bot Connector</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Connect your bot to the most popular messaging channels, including SMS/MMS and E-mail</a:t>
            </a:r>
          </a:p>
        </p:txBody>
      </p:sp>
      <p:sp>
        <p:nvSpPr>
          <p:cNvPr id="31" name="Rectangle 30"/>
          <p:cNvSpPr/>
          <p:nvPr/>
        </p:nvSpPr>
        <p:spPr bwMode="auto">
          <a:xfrm>
            <a:off x="382631" y="2582862"/>
            <a:ext cx="3817237"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Publish</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to 10+ Major Channels</a:t>
            </a:r>
          </a:p>
        </p:txBody>
      </p:sp>
      <p:sp>
        <p:nvSpPr>
          <p:cNvPr id="32" name="Rectangle 31"/>
          <p:cNvSpPr/>
          <p:nvPr/>
        </p:nvSpPr>
        <p:spPr bwMode="auto">
          <a:xfrm>
            <a:off x="382630" y="3383859"/>
            <a:ext cx="3817238"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Manage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Channel Configuration </a:t>
            </a:r>
          </a:p>
        </p:txBody>
      </p:sp>
      <p:sp>
        <p:nvSpPr>
          <p:cNvPr id="33" name="Rectangle 32"/>
          <p:cNvSpPr/>
          <p:nvPr/>
        </p:nvSpPr>
        <p:spPr bwMode="auto">
          <a:xfrm>
            <a:off x="382631" y="4184856"/>
            <a:ext cx="3817237"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Use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Built-in Interfaces for Channel I/O </a:t>
            </a:r>
          </a:p>
        </p:txBody>
      </p:sp>
      <p:sp>
        <p:nvSpPr>
          <p:cNvPr id="35" name="Rectangle 34"/>
          <p:cNvSpPr/>
          <p:nvPr/>
        </p:nvSpPr>
        <p:spPr bwMode="auto">
          <a:xfrm>
            <a:off x="382631" y="4985853"/>
            <a:ext cx="3817237"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Analyze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Usage by Channel</a:t>
            </a:r>
          </a:p>
        </p:txBody>
      </p:sp>
      <p:pic>
        <p:nvPicPr>
          <p:cNvPr id="12" name="Picture 11"/>
          <p:cNvPicPr>
            <a:picLocks noChangeAspect="1"/>
          </p:cNvPicPr>
          <p:nvPr/>
        </p:nvPicPr>
        <p:blipFill>
          <a:blip r:embed="rId3"/>
          <a:stretch>
            <a:fillRect/>
          </a:stretch>
        </p:blipFill>
        <p:spPr>
          <a:xfrm>
            <a:off x="8216597" y="1745057"/>
            <a:ext cx="3627904" cy="4925691"/>
          </a:xfrm>
          <a:prstGeom prst="rect">
            <a:avLst/>
          </a:prstGeom>
          <a:solidFill>
            <a:schemeClr val="accent4"/>
          </a:solidFill>
          <a:ln w="28575">
            <a:solidFill>
              <a:srgbClr val="0078D7"/>
            </a:solidFill>
          </a:ln>
        </p:spPr>
      </p:pic>
      <p:pic>
        <p:nvPicPr>
          <p:cNvPr id="13" name="Picture 12"/>
          <p:cNvPicPr>
            <a:picLocks noChangeAspect="1"/>
          </p:cNvPicPr>
          <p:nvPr/>
        </p:nvPicPr>
        <p:blipFill>
          <a:blip r:embed="rId4"/>
          <a:stretch>
            <a:fillRect/>
          </a:stretch>
        </p:blipFill>
        <p:spPr>
          <a:xfrm>
            <a:off x="4757290" y="1745056"/>
            <a:ext cx="3190267" cy="4925691"/>
          </a:xfrm>
          <a:prstGeom prst="rect">
            <a:avLst/>
          </a:prstGeom>
          <a:ln w="28575">
            <a:solidFill>
              <a:srgbClr val="0078D7"/>
            </a:solidFill>
          </a:ln>
        </p:spPr>
      </p:pic>
      <p:sp>
        <p:nvSpPr>
          <p:cNvPr id="14" name="Rectangle 13"/>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15" name="Rectangle 14"/>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16" name="Rectangle 15"/>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17" name="Rectangle 16"/>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18" name="TextBox 17"/>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756037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398285"/>
            <a:ext cx="12436475" cy="5596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3868" y="4723837"/>
            <a:ext cx="12436475" cy="23044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0" y="1398283"/>
            <a:ext cx="12436475" cy="33181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0" y="0"/>
            <a:ext cx="12436475" cy="139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181393" y="4799754"/>
            <a:ext cx="1672061" cy="2027225"/>
            <a:chOff x="23436" y="4735675"/>
            <a:chExt cx="1672061" cy="2027225"/>
          </a:xfrm>
        </p:grpSpPr>
        <p:sp>
          <p:nvSpPr>
            <p:cNvPr id="17" name="TextBox 16"/>
            <p:cNvSpPr txBox="1"/>
            <p:nvPr/>
          </p:nvSpPr>
          <p:spPr>
            <a:xfrm>
              <a:off x="23436" y="4735675"/>
              <a:ext cx="1635011" cy="7386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Platform Examples</a:t>
              </a:r>
            </a:p>
          </p:txBody>
        </p:sp>
        <p:sp>
          <p:nvSpPr>
            <p:cNvPr id="18" name="TextBox 17"/>
            <p:cNvSpPr txBox="1"/>
            <p:nvPr/>
          </p:nvSpPr>
          <p:spPr>
            <a:xfrm>
              <a:off x="60486" y="5439714"/>
              <a:ext cx="1635011" cy="7386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Application Examples</a:t>
              </a:r>
            </a:p>
          </p:txBody>
        </p:sp>
        <p:sp>
          <p:nvSpPr>
            <p:cNvPr id="25" name="TextBox 24"/>
            <p:cNvSpPr txBox="1"/>
            <p:nvPr/>
          </p:nvSpPr>
          <p:spPr>
            <a:xfrm>
              <a:off x="60486" y="6245835"/>
              <a:ext cx="1635011" cy="517065"/>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UI</a:t>
              </a:r>
            </a:p>
          </p:txBody>
        </p:sp>
      </p:grpSp>
      <p:cxnSp>
        <p:nvCxnSpPr>
          <p:cNvPr id="26" name="Straight Connector 25"/>
          <p:cNvCxnSpPr/>
          <p:nvPr/>
        </p:nvCxnSpPr>
        <p:spPr>
          <a:xfrm>
            <a:off x="840941" y="1977795"/>
            <a:ext cx="11247120" cy="0"/>
          </a:xfrm>
          <a:prstGeom prst="line">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860924" y="1398284"/>
            <a:ext cx="1999380" cy="5428695"/>
            <a:chOff x="2065753" y="1334205"/>
            <a:chExt cx="1999380" cy="5428695"/>
          </a:xfrm>
        </p:grpSpPr>
        <p:pic>
          <p:nvPicPr>
            <p:cNvPr id="28" name="Picture 27"/>
            <p:cNvPicPr>
              <a:picLocks noChangeAspect="1"/>
            </p:cNvPicPr>
            <p:nvPr/>
          </p:nvPicPr>
          <p:blipFill>
            <a:blip r:embed="rId3"/>
            <a:stretch>
              <a:fillRect/>
            </a:stretch>
          </p:blipFill>
          <p:spPr>
            <a:xfrm>
              <a:off x="2070933" y="2639649"/>
              <a:ext cx="1994200" cy="1492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TextBox 28"/>
            <p:cNvSpPr txBox="1"/>
            <p:nvPr/>
          </p:nvSpPr>
          <p:spPr>
            <a:xfrm>
              <a:off x="2499944" y="1334205"/>
              <a:ext cx="1136179"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j-lt"/>
                </a:rPr>
                <a:t>mid-80s</a:t>
              </a:r>
            </a:p>
          </p:txBody>
        </p:sp>
        <p:sp>
          <p:nvSpPr>
            <p:cNvPr id="30" name="TextBox 29"/>
            <p:cNvSpPr txBox="1"/>
            <p:nvPr/>
          </p:nvSpPr>
          <p:spPr>
            <a:xfrm>
              <a:off x="2079521" y="4735675"/>
              <a:ext cx="1977025"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Desktop OS</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Dos, Windows, Mac OS</a:t>
              </a:r>
            </a:p>
          </p:txBody>
        </p:sp>
        <p:sp>
          <p:nvSpPr>
            <p:cNvPr id="31" name="TextBox 30"/>
            <p:cNvSpPr txBox="1"/>
            <p:nvPr/>
          </p:nvSpPr>
          <p:spPr>
            <a:xfrm>
              <a:off x="2065753" y="5428021"/>
              <a:ext cx="1977025"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Programs</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Excel, PPT, Lotus</a:t>
              </a:r>
            </a:p>
          </p:txBody>
        </p:sp>
        <p:sp>
          <p:nvSpPr>
            <p:cNvPr id="32" name="TextBox 31"/>
            <p:cNvSpPr txBox="1"/>
            <p:nvPr/>
          </p:nvSpPr>
          <p:spPr>
            <a:xfrm>
              <a:off x="2079521" y="6245835"/>
              <a:ext cx="1977025"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noProof="0" dirty="0">
                  <a:gradFill>
                    <a:gsLst>
                      <a:gs pos="2917">
                        <a:schemeClr val="tx1"/>
                      </a:gs>
                      <a:gs pos="30000">
                        <a:schemeClr val="tx1"/>
                      </a:gs>
                    </a:gsLst>
                    <a:lin ang="5400000" scaled="0"/>
                  </a:gradFill>
                  <a:latin typeface="+mj-lt"/>
                </a:rPr>
                <a:t>GUI Apps</a:t>
              </a: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33" name="TextBox 32"/>
            <p:cNvSpPr txBox="1"/>
            <p:nvPr/>
          </p:nvSpPr>
          <p:spPr>
            <a:xfrm>
              <a:off x="2667153" y="2036440"/>
              <a:ext cx="801761"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PC</a:t>
              </a:r>
            </a:p>
          </p:txBody>
        </p:sp>
        <p:sp>
          <p:nvSpPr>
            <p:cNvPr id="34" name="Oval 33"/>
            <p:cNvSpPr/>
            <p:nvPr/>
          </p:nvSpPr>
          <p:spPr bwMode="auto">
            <a:xfrm>
              <a:off x="2975104" y="1822276"/>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4378384" y="1398284"/>
            <a:ext cx="2159585" cy="5428695"/>
            <a:chOff x="4583213" y="1334205"/>
            <a:chExt cx="2159585" cy="5428695"/>
          </a:xfrm>
        </p:grpSpPr>
        <p:pic>
          <p:nvPicPr>
            <p:cNvPr id="36" name="Picture 35"/>
            <p:cNvPicPr>
              <a:picLocks noChangeAspect="1"/>
            </p:cNvPicPr>
            <p:nvPr/>
          </p:nvPicPr>
          <p:blipFill>
            <a:blip r:embed="rId4"/>
            <a:stretch>
              <a:fillRect/>
            </a:stretch>
          </p:blipFill>
          <p:spPr>
            <a:xfrm>
              <a:off x="4748172" y="2642647"/>
              <a:ext cx="1801865" cy="1493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TextBox 36"/>
            <p:cNvSpPr txBox="1"/>
            <p:nvPr/>
          </p:nvSpPr>
          <p:spPr>
            <a:xfrm>
              <a:off x="4583213" y="4735675"/>
              <a:ext cx="2159585"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Browser</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Mosaic, Explorer, Netscape</a:t>
              </a:r>
            </a:p>
          </p:txBody>
        </p:sp>
        <p:sp>
          <p:nvSpPr>
            <p:cNvPr id="38" name="TextBox 37"/>
            <p:cNvSpPr txBox="1"/>
            <p:nvPr/>
          </p:nvSpPr>
          <p:spPr>
            <a:xfrm>
              <a:off x="4660591" y="5471110"/>
              <a:ext cx="1977025"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Web </a:t>
              </a:r>
              <a:r>
                <a:rPr lang="en-US" sz="1600" kern="0" dirty="0">
                  <a:gradFill>
                    <a:gsLst>
                      <a:gs pos="2917">
                        <a:schemeClr val="tx1"/>
                      </a:gs>
                      <a:gs pos="30000">
                        <a:schemeClr val="tx1"/>
                      </a:gs>
                    </a:gsLst>
                    <a:lin ang="5400000" scaled="0"/>
                  </a:gradFill>
                  <a:latin typeface="+mj-lt"/>
                </a:rPr>
                <a:t>Sites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Yahoo, Amazon</a:t>
              </a:r>
            </a:p>
          </p:txBody>
        </p:sp>
        <p:sp>
          <p:nvSpPr>
            <p:cNvPr id="39" name="TextBox 38"/>
            <p:cNvSpPr txBox="1"/>
            <p:nvPr/>
          </p:nvSpPr>
          <p:spPr>
            <a:xfrm>
              <a:off x="4674493" y="6245835"/>
              <a:ext cx="1977025"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gradFill>
                    <a:gsLst>
                      <a:gs pos="2917">
                        <a:schemeClr val="tx1"/>
                      </a:gs>
                      <a:gs pos="30000">
                        <a:schemeClr val="tx1"/>
                      </a:gs>
                    </a:gsLst>
                    <a:lin ang="5400000" scaled="0"/>
                  </a:gradFill>
                  <a:latin typeface="+mj-lt"/>
                </a:rPr>
                <a:t>Web Pages</a:t>
              </a: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0" name="TextBox 39"/>
            <p:cNvSpPr txBox="1"/>
            <p:nvPr/>
          </p:nvSpPr>
          <p:spPr>
            <a:xfrm>
              <a:off x="5118997" y="1334205"/>
              <a:ext cx="1088016"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solidFill>
                    <a:schemeClr val="bg1"/>
                  </a:solidFill>
                  <a:latin typeface="+mj-lt"/>
                </a:rPr>
                <a:t>mid-90s</a:t>
              </a:r>
              <a:endParaRPr kumimoji="0" lang="en-US" sz="1600" b="0" i="0" u="none" strike="noStrike" kern="0" cap="none" spc="0" normalizeH="0" baseline="0" noProof="0" dirty="0">
                <a:ln>
                  <a:noFill/>
                </a:ln>
                <a:solidFill>
                  <a:schemeClr val="bg1"/>
                </a:solidFill>
                <a:effectLst/>
                <a:uLnTx/>
                <a:uFillTx/>
                <a:latin typeface="+mj-lt"/>
              </a:endParaRPr>
            </a:p>
          </p:txBody>
        </p:sp>
        <p:sp>
          <p:nvSpPr>
            <p:cNvPr id="41" name="TextBox 40"/>
            <p:cNvSpPr txBox="1"/>
            <p:nvPr/>
          </p:nvSpPr>
          <p:spPr>
            <a:xfrm>
              <a:off x="5147134" y="2036440"/>
              <a:ext cx="943625"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Web</a:t>
              </a:r>
            </a:p>
          </p:txBody>
        </p:sp>
        <p:sp>
          <p:nvSpPr>
            <p:cNvPr id="42" name="Oval 41"/>
            <p:cNvSpPr/>
            <p:nvPr/>
          </p:nvSpPr>
          <p:spPr bwMode="auto">
            <a:xfrm>
              <a:off x="5570076" y="1846185"/>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p:cNvGrpSpPr/>
          <p:nvPr/>
        </p:nvGrpSpPr>
        <p:grpSpPr>
          <a:xfrm>
            <a:off x="6738004" y="1398284"/>
            <a:ext cx="2315177" cy="5428695"/>
            <a:chOff x="6942833" y="1334205"/>
            <a:chExt cx="2315177" cy="5428695"/>
          </a:xfrm>
        </p:grpSpPr>
        <p:pic>
          <p:nvPicPr>
            <p:cNvPr id="44" name="Picture 43"/>
            <p:cNvPicPr>
              <a:picLocks noChangeAspect="1"/>
            </p:cNvPicPr>
            <p:nvPr/>
          </p:nvPicPr>
          <p:blipFill>
            <a:blip r:embed="rId5"/>
            <a:stretch>
              <a:fillRect/>
            </a:stretch>
          </p:blipFill>
          <p:spPr>
            <a:xfrm>
              <a:off x="7407393" y="2641007"/>
              <a:ext cx="955386" cy="1456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44"/>
            <p:cNvPicPr>
              <a:picLocks noChangeAspect="1"/>
            </p:cNvPicPr>
            <p:nvPr/>
          </p:nvPicPr>
          <p:blipFill>
            <a:blip r:embed="rId6"/>
            <a:stretch>
              <a:fillRect/>
            </a:stretch>
          </p:blipFill>
          <p:spPr>
            <a:xfrm>
              <a:off x="8007492" y="2742411"/>
              <a:ext cx="842542" cy="1487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TextBox 45"/>
            <p:cNvSpPr txBox="1"/>
            <p:nvPr/>
          </p:nvSpPr>
          <p:spPr>
            <a:xfrm>
              <a:off x="7111909" y="4735675"/>
              <a:ext cx="1977025"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Mobile OS</a:t>
              </a: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iOS, Android, WP</a:t>
              </a:r>
            </a:p>
          </p:txBody>
        </p:sp>
        <p:sp>
          <p:nvSpPr>
            <p:cNvPr id="47" name="TextBox 46"/>
            <p:cNvSpPr txBox="1"/>
            <p:nvPr/>
          </p:nvSpPr>
          <p:spPr>
            <a:xfrm>
              <a:off x="6942833" y="5428021"/>
              <a:ext cx="2315177" cy="726353"/>
            </a:xfrm>
            <a:prstGeom prst="rect">
              <a:avLst/>
            </a:prstGeom>
            <a:noFill/>
          </p:spPr>
          <p:txBody>
            <a:bodyPr wrap="square" lIns="182880" tIns="146304" rIns="182880" bIns="146304" rtlCol="0">
              <a:spAutoFit/>
            </a:bodyPr>
            <a:lstStyle/>
            <a:p>
              <a:pPr marL="0" marR="0" lvl="0" indent="0" algn="ctr" defTabSz="914400" eaLnBrk="1" fontAlgn="auto" latinLnBrk="0" hangingPunct="1">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Apps</a:t>
              </a:r>
            </a:p>
            <a:p>
              <a:pPr marL="0" marR="0" lvl="0" indent="0" algn="ctr" defTabSz="914400" eaLnBrk="1" fontAlgn="auto" latinLnBrk="0" hangingPunct="1">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Angry Birds, Instagram</a:t>
              </a:r>
            </a:p>
          </p:txBody>
        </p:sp>
        <p:sp>
          <p:nvSpPr>
            <p:cNvPr id="48" name="TextBox 47"/>
            <p:cNvSpPr txBox="1"/>
            <p:nvPr/>
          </p:nvSpPr>
          <p:spPr>
            <a:xfrm>
              <a:off x="6942833" y="6245835"/>
              <a:ext cx="231517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Native Apps</a:t>
              </a:r>
            </a:p>
          </p:txBody>
        </p:sp>
        <p:sp>
          <p:nvSpPr>
            <p:cNvPr id="49" name="TextBox 48"/>
            <p:cNvSpPr txBox="1"/>
            <p:nvPr/>
          </p:nvSpPr>
          <p:spPr>
            <a:xfrm>
              <a:off x="7549638" y="1334205"/>
              <a:ext cx="110156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solidFill>
                    <a:schemeClr val="bg1"/>
                  </a:solidFill>
                  <a:latin typeface="+mj-lt"/>
                </a:rPr>
                <a:t>m</a:t>
              </a:r>
              <a:r>
                <a:rPr kumimoji="0" lang="en-US" sz="1600" b="0" i="0" u="none" strike="noStrike" kern="0" cap="none" spc="0" normalizeH="0" baseline="0" noProof="0" dirty="0">
                  <a:ln>
                    <a:noFill/>
                  </a:ln>
                  <a:solidFill>
                    <a:schemeClr val="bg1"/>
                  </a:solidFill>
                  <a:effectLst/>
                  <a:uLnTx/>
                  <a:uFillTx/>
                  <a:latin typeface="+mj-lt"/>
                </a:rPr>
                <a:t>id-00s</a:t>
              </a:r>
            </a:p>
          </p:txBody>
        </p:sp>
        <p:sp>
          <p:nvSpPr>
            <p:cNvPr id="50" name="TextBox 49"/>
            <p:cNvSpPr txBox="1"/>
            <p:nvPr/>
          </p:nvSpPr>
          <p:spPr>
            <a:xfrm>
              <a:off x="7224748" y="2036440"/>
              <a:ext cx="1751346"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Smartphone</a:t>
              </a:r>
            </a:p>
          </p:txBody>
        </p:sp>
        <p:sp>
          <p:nvSpPr>
            <p:cNvPr id="51" name="Oval 50"/>
            <p:cNvSpPr/>
            <p:nvPr/>
          </p:nvSpPr>
          <p:spPr bwMode="auto">
            <a:xfrm>
              <a:off x="8007492" y="1841511"/>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9319074" y="1398284"/>
            <a:ext cx="2262227" cy="5428695"/>
            <a:chOff x="9319074" y="1398284"/>
            <a:chExt cx="2262227" cy="5428695"/>
          </a:xfrm>
        </p:grpSpPr>
        <p:pic>
          <p:nvPicPr>
            <p:cNvPr id="53" name="Picture 52"/>
            <p:cNvPicPr>
              <a:picLocks noChangeAspect="1"/>
            </p:cNvPicPr>
            <p:nvPr/>
          </p:nvPicPr>
          <p:blipFill>
            <a:blip r:embed="rId7"/>
            <a:stretch>
              <a:fillRect/>
            </a:stretch>
          </p:blipFill>
          <p:spPr>
            <a:xfrm>
              <a:off x="9670354" y="2769221"/>
              <a:ext cx="864611" cy="1524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Picture 53"/>
            <p:cNvPicPr>
              <a:picLocks noChangeAspect="1"/>
            </p:cNvPicPr>
            <p:nvPr/>
          </p:nvPicPr>
          <p:blipFill>
            <a:blip r:embed="rId8"/>
            <a:stretch>
              <a:fillRect/>
            </a:stretch>
          </p:blipFill>
          <p:spPr>
            <a:xfrm>
              <a:off x="10168454" y="2869548"/>
              <a:ext cx="929605" cy="1537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Box 54"/>
            <p:cNvSpPr txBox="1"/>
            <p:nvPr/>
          </p:nvSpPr>
          <p:spPr>
            <a:xfrm>
              <a:off x="9329607" y="4799754"/>
              <a:ext cx="2251694"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Messaging Apps</a:t>
              </a: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Whatsapp, WeChat, Skype</a:t>
              </a:r>
            </a:p>
          </p:txBody>
        </p:sp>
        <p:sp>
          <p:nvSpPr>
            <p:cNvPr id="56" name="TextBox 55"/>
            <p:cNvSpPr txBox="1"/>
            <p:nvPr/>
          </p:nvSpPr>
          <p:spPr>
            <a:xfrm>
              <a:off x="9319074" y="5513644"/>
              <a:ext cx="2251694"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Bots / Agents</a:t>
              </a:r>
            </a:p>
            <a:p>
              <a:pPr marL="0" marR="0" lvl="0" indent="0" algn="ctr" defTabSz="914400" eaLnBrk="1" fontAlgn="auto" latinLnBrk="0" hangingPunct="1">
                <a:lnSpc>
                  <a:spcPct val="90000"/>
                </a:lnSpc>
                <a:spcBef>
                  <a:spcPts val="0"/>
                </a:spcBef>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Weather, Travel</a:t>
              </a:r>
            </a:p>
          </p:txBody>
        </p:sp>
        <p:sp>
          <p:nvSpPr>
            <p:cNvPr id="57" name="TextBox 56"/>
            <p:cNvSpPr txBox="1"/>
            <p:nvPr/>
          </p:nvSpPr>
          <p:spPr>
            <a:xfrm>
              <a:off x="9329607" y="6309914"/>
              <a:ext cx="2251694"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Conversations</a:t>
              </a: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8" name="TextBox 57"/>
            <p:cNvSpPr txBox="1"/>
            <p:nvPr/>
          </p:nvSpPr>
          <p:spPr>
            <a:xfrm>
              <a:off x="9904671" y="1398284"/>
              <a:ext cx="110156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1600" kern="0" dirty="0">
                  <a:solidFill>
                    <a:schemeClr val="bg1"/>
                  </a:solidFill>
                  <a:latin typeface="+mj-lt"/>
                </a:rPr>
                <a:t>m</a:t>
              </a:r>
              <a:r>
                <a:rPr kumimoji="0" lang="en-US" sz="1600" b="0" i="0" u="none" strike="noStrike" kern="0" cap="none" spc="0" normalizeH="0" baseline="0" noProof="0" dirty="0">
                  <a:ln>
                    <a:noFill/>
                  </a:ln>
                  <a:solidFill>
                    <a:schemeClr val="bg1"/>
                  </a:solidFill>
                  <a:effectLst/>
                  <a:uLnTx/>
                  <a:uFillTx/>
                  <a:latin typeface="+mj-lt"/>
                </a:rPr>
                <a:t>id-10s</a:t>
              </a:r>
            </a:p>
          </p:txBody>
        </p:sp>
        <p:sp>
          <p:nvSpPr>
            <p:cNvPr id="59" name="Oval 58"/>
            <p:cNvSpPr/>
            <p:nvPr/>
          </p:nvSpPr>
          <p:spPr bwMode="auto">
            <a:xfrm>
              <a:off x="10362525" y="1886367"/>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9579781" y="2100519"/>
              <a:ext cx="1751346"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mj-lt"/>
                </a:rPr>
                <a:t>Messaging</a:t>
              </a:r>
            </a:p>
          </p:txBody>
        </p:sp>
      </p:grpSp>
      <p:sp>
        <p:nvSpPr>
          <p:cNvPr id="62" name="TextBox 61"/>
          <p:cNvSpPr txBox="1"/>
          <p:nvPr/>
        </p:nvSpPr>
        <p:spPr>
          <a:xfrm>
            <a:off x="840941" y="113407"/>
            <a:ext cx="11064240" cy="124957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kern="0" noProof="0" dirty="0">
                <a:solidFill>
                  <a:schemeClr val="bg1"/>
                </a:solidFill>
                <a:latin typeface="+mj-lt"/>
              </a:rPr>
              <a:t>The world and technology are once again transforming</a:t>
            </a:r>
            <a:endParaRPr kumimoji="0" lang="en-US" sz="3400" b="0" i="0" u="none" strike="noStrike" kern="0" cap="none" spc="0" normalizeH="0" baseline="0" noProof="0" dirty="0">
              <a:ln>
                <a:noFill/>
              </a:ln>
              <a:solidFill>
                <a:schemeClr val="bg1"/>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rPr>
              <a:t>  </a:t>
            </a:r>
            <a:r>
              <a:rPr kumimoji="0" lang="en-US" sz="1600" b="0" i="0" u="none" strike="noStrike" kern="0" cap="none" spc="0" normalizeH="0" baseline="0" noProof="0" dirty="0">
                <a:ln>
                  <a:noFill/>
                </a:ln>
                <a:solidFill>
                  <a:schemeClr val="bg1"/>
                </a:solidFill>
                <a:effectLst/>
                <a:uLnTx/>
                <a:uFillTx/>
              </a:rPr>
              <a:t>– Satya Nadella, CEO Microsoft</a:t>
            </a:r>
            <a:endParaRPr kumimoji="0" lang="en-US" sz="2800" b="0" i="0" u="none" strike="noStrike" kern="0" cap="none" spc="0" normalizeH="0" baseline="0" noProof="0" dirty="0">
              <a:ln>
                <a:noFill/>
              </a:ln>
              <a:solidFill>
                <a:schemeClr val="bg1"/>
              </a:solidFill>
              <a:effectLst/>
              <a:uLnTx/>
              <a:uFillTx/>
              <a:latin typeface="+mj-lt"/>
            </a:endParaRPr>
          </a:p>
        </p:txBody>
      </p:sp>
      <p:pic>
        <p:nvPicPr>
          <p:cNvPr id="63" name="Picture 62"/>
          <p:cNvPicPr>
            <a:picLocks noChangeAspect="1"/>
          </p:cNvPicPr>
          <p:nvPr/>
        </p:nvPicPr>
        <p:blipFill>
          <a:blip r:embed="rId9"/>
          <a:stretch>
            <a:fillRect/>
          </a:stretch>
        </p:blipFill>
        <p:spPr>
          <a:xfrm>
            <a:off x="268886" y="211673"/>
            <a:ext cx="604453" cy="936903"/>
          </a:xfrm>
          <a:prstGeom prst="rect">
            <a:avLst/>
          </a:prstGeom>
        </p:spPr>
      </p:pic>
      <p:sp>
        <p:nvSpPr>
          <p:cNvPr id="64" name="Rounded Rectangle 63"/>
          <p:cNvSpPr/>
          <p:nvPr/>
        </p:nvSpPr>
        <p:spPr bwMode="auto">
          <a:xfrm>
            <a:off x="9280614" y="1516062"/>
            <a:ext cx="2300687" cy="5387117"/>
          </a:xfrm>
          <a:prstGeom prst="roundRect">
            <a:avLst/>
          </a:prstGeom>
          <a:noFill/>
          <a:ln w="38100">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55564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1000"/>
                                        <p:tgtEl>
                                          <p:spTgt spid="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10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0" y="1345293"/>
            <a:ext cx="12436475" cy="56378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Bot Directory</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Make your bot discoverable to other users in Bing, Cortana, Skype and other Microsoft channels</a:t>
            </a:r>
          </a:p>
        </p:txBody>
      </p:sp>
      <p:sp>
        <p:nvSpPr>
          <p:cNvPr id="31" name="Rectangle 30"/>
          <p:cNvSpPr/>
          <p:nvPr/>
        </p:nvSpPr>
        <p:spPr bwMode="auto">
          <a:xfrm>
            <a:off x="427037" y="2294281"/>
            <a:ext cx="3934149"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Publish</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to the MS Directory</a:t>
            </a:r>
          </a:p>
        </p:txBody>
      </p:sp>
      <p:sp>
        <p:nvSpPr>
          <p:cNvPr id="32" name="Rectangle 31"/>
          <p:cNvSpPr/>
          <p:nvPr/>
        </p:nvSpPr>
        <p:spPr bwMode="auto">
          <a:xfrm>
            <a:off x="427035" y="3095278"/>
            <a:ext cx="3934151"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Expose</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through the MS Distribution Channels (Bing, Skype, etc.)</a:t>
            </a:r>
          </a:p>
        </p:txBody>
      </p:sp>
      <p:sp>
        <p:nvSpPr>
          <p:cNvPr id="33" name="Rectangle 32"/>
          <p:cNvSpPr/>
          <p:nvPr/>
        </p:nvSpPr>
        <p:spPr bwMode="auto">
          <a:xfrm>
            <a:off x="427037" y="3896275"/>
            <a:ext cx="3934149" cy="60283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kern="0" dirty="0">
                <a:gradFill>
                  <a:gsLst>
                    <a:gs pos="0">
                      <a:srgbClr val="FFFFFF"/>
                    </a:gs>
                    <a:gs pos="100000">
                      <a:srgbClr val="FFFFFF"/>
                    </a:gs>
                  </a:gsLst>
                  <a:lin ang="5400000" scaled="0"/>
                </a:gradFill>
                <a:ea typeface="Segoe UI" pitchFamily="34" charset="0"/>
                <a:cs typeface="Segoe UI Light" panose="020B0502040204020203" pitchFamily="34" charset="0"/>
              </a:rPr>
              <a:t>Connect</a:t>
            </a:r>
            <a:r>
              <a:rPr lang="en-US" sz="1600" kern="0" dirty="0">
                <a:gradFill>
                  <a:gsLst>
                    <a:gs pos="0">
                      <a:srgbClr val="FFFFFF"/>
                    </a:gs>
                    <a:gs pos="100000">
                      <a:srgbClr val="FFFFFF"/>
                    </a:gs>
                  </a:gsLst>
                  <a:lin ang="5400000" scaled="0"/>
                </a:gradFill>
                <a:ea typeface="Segoe UI" pitchFamily="34" charset="0"/>
                <a:cs typeface="Segoe UI Light" panose="020B0502040204020203" pitchFamily="34" charset="0"/>
              </a:rPr>
              <a:t> your Bot to Cortana</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6634" y="4884880"/>
            <a:ext cx="958795" cy="958795"/>
          </a:xfrm>
          <a:prstGeom prst="rect">
            <a:avLst/>
          </a:prstGeom>
        </p:spPr>
      </p:pic>
      <p:sp>
        <p:nvSpPr>
          <p:cNvPr id="15" name="Down Arrow 14"/>
          <p:cNvSpPr/>
          <p:nvPr/>
        </p:nvSpPr>
        <p:spPr bwMode="auto">
          <a:xfrm>
            <a:off x="1978933" y="4532711"/>
            <a:ext cx="294198" cy="30801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19" name="Rectangle 18"/>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20" name="Rectangle 19"/>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21" name="Rectangle 20"/>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pic>
        <p:nvPicPr>
          <p:cNvPr id="4" name="Picture 3"/>
          <p:cNvPicPr>
            <a:picLocks noChangeAspect="1"/>
          </p:cNvPicPr>
          <p:nvPr/>
        </p:nvPicPr>
        <p:blipFill>
          <a:blip r:embed="rId4"/>
          <a:stretch>
            <a:fillRect/>
          </a:stretch>
        </p:blipFill>
        <p:spPr>
          <a:xfrm>
            <a:off x="4922837" y="1636458"/>
            <a:ext cx="7085717" cy="5010828"/>
          </a:xfrm>
          <a:prstGeom prst="rect">
            <a:avLst/>
          </a:prstGeom>
          <a:ln w="28575">
            <a:solidFill>
              <a:srgbClr val="0078D7"/>
            </a:solidFill>
          </a:ln>
        </p:spPr>
      </p:pic>
      <p:sp>
        <p:nvSpPr>
          <p:cNvPr id="16" name="TextBox 15"/>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1332237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0" y="1398285"/>
            <a:ext cx="12436475" cy="5596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0" y="0"/>
            <a:ext cx="12436475" cy="139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98437" y="249144"/>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Conversations are the new platform of habit</a:t>
            </a:r>
          </a:p>
        </p:txBody>
      </p:sp>
      <p:sp>
        <p:nvSpPr>
          <p:cNvPr id="61" name="TextBox 60"/>
          <p:cNvSpPr txBox="1"/>
          <p:nvPr/>
        </p:nvSpPr>
        <p:spPr>
          <a:xfrm>
            <a:off x="262799" y="848900"/>
            <a:ext cx="12051438" cy="400110"/>
          </a:xfrm>
          <a:prstGeom prst="rect">
            <a:avLst/>
          </a:prstGeom>
          <a:noFill/>
        </p:spPr>
        <p:txBody>
          <a:bodyPr wrap="square" rtlCol="0">
            <a:spAutoFit/>
          </a:bodyPr>
          <a:lstStyle/>
          <a:p>
            <a:r>
              <a:rPr lang="en-US" sz="2000" dirty="0">
                <a:solidFill>
                  <a:schemeClr val="bg1"/>
                </a:solidFill>
                <a:latin typeface="Segoe UI Light" panose="020B0502040204020203" pitchFamily="34" charset="0"/>
                <a:cs typeface="Segoe UI Light" panose="020B0502040204020203" pitchFamily="34" charset="0"/>
              </a:rPr>
              <a:t>Messaging apps experience explosive growth in terms of active users, frequency of use and messaging volume</a:t>
            </a:r>
          </a:p>
        </p:txBody>
      </p:sp>
      <p:pic>
        <p:nvPicPr>
          <p:cNvPr id="65" name="Picture 64"/>
          <p:cNvPicPr>
            <a:picLocks noChangeAspect="1"/>
          </p:cNvPicPr>
          <p:nvPr/>
        </p:nvPicPr>
        <p:blipFill>
          <a:blip r:embed="rId3"/>
          <a:stretch>
            <a:fillRect/>
          </a:stretch>
        </p:blipFill>
        <p:spPr>
          <a:xfrm>
            <a:off x="1189036" y="1548546"/>
            <a:ext cx="9646920" cy="5012420"/>
          </a:xfrm>
          <a:prstGeom prst="rect">
            <a:avLst/>
          </a:prstGeom>
        </p:spPr>
      </p:pic>
      <p:sp>
        <p:nvSpPr>
          <p:cNvPr id="66" name="Rectangle 65"/>
          <p:cNvSpPr/>
          <p:nvPr/>
        </p:nvSpPr>
        <p:spPr>
          <a:xfrm>
            <a:off x="1222010" y="6535120"/>
            <a:ext cx="9592056" cy="242625"/>
          </a:xfrm>
          <a:prstGeom prst="rect">
            <a:avLst/>
          </a:prstGeom>
          <a:solidFill>
            <a:srgbClr val="00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latin typeface="Segoe UI Semibold" panose="020B0702040204020203" pitchFamily="34" charset="0"/>
                <a:cs typeface="Segoe UI Semibold" panose="020B0702040204020203" pitchFamily="34" charset="0"/>
              </a:rPr>
              <a:t>Source: BI Intelligence, Portio Research</a:t>
            </a:r>
          </a:p>
        </p:txBody>
      </p:sp>
      <p:sp>
        <p:nvSpPr>
          <p:cNvPr id="2" name="Rectangle 1"/>
          <p:cNvSpPr/>
          <p:nvPr/>
        </p:nvSpPr>
        <p:spPr bwMode="auto">
          <a:xfrm>
            <a:off x="4008437" y="4868862"/>
            <a:ext cx="1752600" cy="53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109604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026" y="951232"/>
            <a:ext cx="4876800" cy="1292662"/>
          </a:xfrm>
        </p:spPr>
        <p:txBody>
          <a:bodyPr/>
          <a:lstStyle/>
          <a:p>
            <a:r>
              <a:rPr lang="en-US" sz="4000" dirty="0"/>
              <a:t>Bots represent a new channel for businesses</a:t>
            </a:r>
          </a:p>
        </p:txBody>
      </p:sp>
      <p:sp>
        <p:nvSpPr>
          <p:cNvPr id="9" name="TextBox 8"/>
          <p:cNvSpPr txBox="1"/>
          <p:nvPr/>
        </p:nvSpPr>
        <p:spPr>
          <a:xfrm>
            <a:off x="888879" y="2651891"/>
            <a:ext cx="4384483" cy="3434786"/>
          </a:xfrm>
          <a:prstGeom prst="rect">
            <a:avLst/>
          </a:prstGeom>
          <a:noFill/>
        </p:spPr>
        <p:txBody>
          <a:bodyPr wrap="square" lIns="182880" tIns="146304" rIns="182880" bIns="146304" rtlCol="0">
            <a:spAutoFit/>
          </a:bodyPr>
          <a:lstStyle/>
          <a:p>
            <a:pPr>
              <a:spcBef>
                <a:spcPts val="600"/>
              </a:spcBef>
              <a:spcAft>
                <a:spcPts val="1800"/>
              </a:spcAft>
            </a:pPr>
            <a:r>
              <a:rPr lang="en-US" dirty="0">
                <a:gradFill>
                  <a:gsLst>
                    <a:gs pos="2917">
                      <a:schemeClr val="tx1"/>
                    </a:gs>
                    <a:gs pos="30000">
                      <a:schemeClr val="tx1"/>
                    </a:gs>
                  </a:gsLst>
                  <a:lin ang="5400000" scaled="0"/>
                </a:gradFill>
              </a:rPr>
              <a:t>Reach customers anywhere, on any platform or device </a:t>
            </a:r>
          </a:p>
          <a:p>
            <a:pPr>
              <a:spcBef>
                <a:spcPts val="600"/>
              </a:spcBef>
              <a:spcAft>
                <a:spcPts val="1800"/>
              </a:spcAft>
            </a:pPr>
            <a:r>
              <a:rPr lang="en-US" dirty="0">
                <a:gradFill>
                  <a:gsLst>
                    <a:gs pos="2917">
                      <a:schemeClr val="tx1"/>
                    </a:gs>
                    <a:gs pos="30000">
                      <a:schemeClr val="tx1"/>
                    </a:gs>
                  </a:gsLst>
                  <a:lin ang="5400000" scaled="0"/>
                </a:gradFill>
              </a:rPr>
              <a:t>Engage with customers in a natural way; conversationally and in context</a:t>
            </a:r>
          </a:p>
          <a:p>
            <a:pPr>
              <a:spcBef>
                <a:spcPts val="600"/>
              </a:spcBef>
              <a:spcAft>
                <a:spcPts val="1800"/>
              </a:spcAft>
            </a:pPr>
            <a:r>
              <a:rPr lang="en-US" dirty="0">
                <a:gradFill>
                  <a:gsLst>
                    <a:gs pos="2917">
                      <a:schemeClr val="tx1"/>
                    </a:gs>
                    <a:gs pos="30000">
                      <a:schemeClr val="tx1"/>
                    </a:gs>
                  </a:gsLst>
                  <a:lin ang="5400000" scaled="0"/>
                </a:gradFill>
              </a:rPr>
              <a:t>Expose and monetize your products &amp; services in messaging platforms</a:t>
            </a:r>
          </a:p>
          <a:p>
            <a:pPr>
              <a:spcBef>
                <a:spcPts val="600"/>
              </a:spcBef>
              <a:spcAft>
                <a:spcPts val="1200"/>
              </a:spcAft>
            </a:pPr>
            <a:r>
              <a:rPr lang="en-US" dirty="0">
                <a:gradFill>
                  <a:gsLst>
                    <a:gs pos="2917">
                      <a:schemeClr val="tx1"/>
                    </a:gs>
                    <a:gs pos="30000">
                      <a:schemeClr val="tx1"/>
                    </a:gs>
                  </a:gsLst>
                  <a:lin ang="5400000" scaled="0"/>
                </a:gradFill>
              </a:rPr>
              <a:t>Improve customer experience and reduce the need for human assistance</a:t>
            </a:r>
          </a:p>
        </p:txBody>
      </p:sp>
      <p:sp>
        <p:nvSpPr>
          <p:cNvPr id="3" name="Picture Placeholder 2"/>
          <p:cNvSpPr>
            <a:spLocks noGrp="1"/>
          </p:cNvSpPr>
          <p:nvPr>
            <p:ph type="pic" sz="quarter" idx="10"/>
          </p:nvPr>
        </p:nvSpPr>
        <p:spPr/>
      </p:sp>
      <p:pic>
        <p:nvPicPr>
          <p:cNvPr id="7" name="CaaP_self_playing_2016_0403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946" t="4228" r="6327" b="4198"/>
          <a:stretch/>
        </p:blipFill>
        <p:spPr>
          <a:xfrm>
            <a:off x="5418123" y="0"/>
            <a:ext cx="8686800" cy="7035624"/>
          </a:xfrm>
          <a:prstGeom prst="rect">
            <a:avLst/>
          </a:prstGeom>
        </p:spPr>
      </p:pic>
      <p:pic>
        <p:nvPicPr>
          <p:cNvPr id="4" name="Picture 3"/>
          <p:cNvPicPr>
            <a:picLocks noChangeAspect="1"/>
          </p:cNvPicPr>
          <p:nvPr/>
        </p:nvPicPr>
        <p:blipFill rotWithShape="1">
          <a:blip r:embed="rId6"/>
          <a:srcRect l="1039" t="1864" r="876" b="1164"/>
          <a:stretch/>
        </p:blipFill>
        <p:spPr>
          <a:xfrm>
            <a:off x="5456237" y="96844"/>
            <a:ext cx="8534400" cy="6860638"/>
          </a:xfrm>
          <a:prstGeom prst="rect">
            <a:avLst/>
          </a:prstGeom>
        </p:spPr>
      </p:pic>
      <p:sp>
        <p:nvSpPr>
          <p:cNvPr id="8" name="TextBox 7"/>
          <p:cNvSpPr txBox="1"/>
          <p:nvPr/>
        </p:nvSpPr>
        <p:spPr>
          <a:xfrm>
            <a:off x="0" y="6618772"/>
            <a:ext cx="5418123"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cxnSp>
        <p:nvCxnSpPr>
          <p:cNvPr id="13" name="Straight Connector 12"/>
          <p:cNvCxnSpPr/>
          <p:nvPr/>
        </p:nvCxnSpPr>
        <p:spPr>
          <a:xfrm>
            <a:off x="429528" y="2486787"/>
            <a:ext cx="457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bwMode="black">
          <a:xfrm>
            <a:off x="392124" y="2793242"/>
            <a:ext cx="577230" cy="472126"/>
            <a:chOff x="4951709" y="-1796350"/>
            <a:chExt cx="1938338" cy="1514475"/>
          </a:xfrm>
        </p:grpSpPr>
        <p:sp>
          <p:nvSpPr>
            <p:cNvPr id="15" name="Freeform 5"/>
            <p:cNvSpPr>
              <a:spLocks/>
            </p:cNvSpPr>
            <p:nvPr/>
          </p:nvSpPr>
          <p:spPr bwMode="black">
            <a:xfrm>
              <a:off x="5762922" y="-1796350"/>
              <a:ext cx="1108075" cy="1152525"/>
            </a:xfrm>
            <a:custGeom>
              <a:avLst/>
              <a:gdLst>
                <a:gd name="T0" fmla="*/ 65 w 294"/>
                <a:gd name="T1" fmla="*/ 149 h 305"/>
                <a:gd name="T2" fmla="*/ 0 w 294"/>
                <a:gd name="T3" fmla="*/ 221 h 305"/>
                <a:gd name="T4" fmla="*/ 82 w 294"/>
                <a:gd name="T5" fmla="*/ 260 h 305"/>
                <a:gd name="T6" fmla="*/ 222 w 294"/>
                <a:gd name="T7" fmla="*/ 305 h 305"/>
                <a:gd name="T8" fmla="*/ 215 w 294"/>
                <a:gd name="T9" fmla="*/ 253 h 305"/>
                <a:gd name="T10" fmla="*/ 211 w 294"/>
                <a:gd name="T11" fmla="*/ 238 h 305"/>
                <a:gd name="T12" fmla="*/ 281 w 294"/>
                <a:gd name="T13" fmla="*/ 174 h 305"/>
                <a:gd name="T14" fmla="*/ 281 w 294"/>
                <a:gd name="T15" fmla="*/ 166 h 305"/>
                <a:gd name="T16" fmla="*/ 208 w 294"/>
                <a:gd name="T17" fmla="*/ 225 h 305"/>
                <a:gd name="T18" fmla="*/ 173 w 294"/>
                <a:gd name="T19" fmla="*/ 167 h 305"/>
                <a:gd name="T20" fmla="*/ 133 w 294"/>
                <a:gd name="T21" fmla="*/ 148 h 305"/>
                <a:gd name="T22" fmla="*/ 165 w 294"/>
                <a:gd name="T23" fmla="*/ 121 h 305"/>
                <a:gd name="T24" fmla="*/ 177 w 294"/>
                <a:gd name="T25" fmla="*/ 78 h 305"/>
                <a:gd name="T26" fmla="*/ 99 w 294"/>
                <a:gd name="T27" fmla="*/ 0 h 305"/>
                <a:gd name="T28" fmla="*/ 21 w 294"/>
                <a:gd name="T29" fmla="*/ 78 h 305"/>
                <a:gd name="T30" fmla="*/ 34 w 294"/>
                <a:gd name="T31" fmla="*/ 121 h 305"/>
                <a:gd name="T32" fmla="*/ 65 w 294"/>
                <a:gd name="T33" fmla="*/ 14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4" h="305">
                  <a:moveTo>
                    <a:pt x="65" y="149"/>
                  </a:moveTo>
                  <a:cubicBezTo>
                    <a:pt x="26" y="163"/>
                    <a:pt x="9" y="195"/>
                    <a:pt x="0" y="221"/>
                  </a:cubicBezTo>
                  <a:cubicBezTo>
                    <a:pt x="27" y="234"/>
                    <a:pt x="55" y="249"/>
                    <a:pt x="82" y="260"/>
                  </a:cubicBezTo>
                  <a:cubicBezTo>
                    <a:pt x="130" y="282"/>
                    <a:pt x="171" y="296"/>
                    <a:pt x="222" y="305"/>
                  </a:cubicBezTo>
                  <a:cubicBezTo>
                    <a:pt x="221" y="290"/>
                    <a:pt x="219" y="272"/>
                    <a:pt x="215" y="253"/>
                  </a:cubicBezTo>
                  <a:cubicBezTo>
                    <a:pt x="214" y="248"/>
                    <a:pt x="212" y="243"/>
                    <a:pt x="211" y="238"/>
                  </a:cubicBezTo>
                  <a:cubicBezTo>
                    <a:pt x="248" y="223"/>
                    <a:pt x="270" y="193"/>
                    <a:pt x="281" y="174"/>
                  </a:cubicBezTo>
                  <a:cubicBezTo>
                    <a:pt x="294" y="151"/>
                    <a:pt x="283" y="163"/>
                    <a:pt x="281" y="166"/>
                  </a:cubicBezTo>
                  <a:cubicBezTo>
                    <a:pt x="252" y="203"/>
                    <a:pt x="226" y="218"/>
                    <a:pt x="208" y="225"/>
                  </a:cubicBezTo>
                  <a:cubicBezTo>
                    <a:pt x="200" y="200"/>
                    <a:pt x="191" y="184"/>
                    <a:pt x="173" y="167"/>
                  </a:cubicBezTo>
                  <a:cubicBezTo>
                    <a:pt x="160" y="156"/>
                    <a:pt x="145" y="150"/>
                    <a:pt x="133" y="148"/>
                  </a:cubicBezTo>
                  <a:cubicBezTo>
                    <a:pt x="146" y="142"/>
                    <a:pt x="157" y="133"/>
                    <a:pt x="165" y="121"/>
                  </a:cubicBezTo>
                  <a:cubicBezTo>
                    <a:pt x="173" y="108"/>
                    <a:pt x="177" y="93"/>
                    <a:pt x="177" y="78"/>
                  </a:cubicBezTo>
                  <a:cubicBezTo>
                    <a:pt x="177" y="35"/>
                    <a:pt x="142" y="0"/>
                    <a:pt x="99" y="0"/>
                  </a:cubicBezTo>
                  <a:cubicBezTo>
                    <a:pt x="56" y="0"/>
                    <a:pt x="21" y="35"/>
                    <a:pt x="21" y="78"/>
                  </a:cubicBezTo>
                  <a:cubicBezTo>
                    <a:pt x="21" y="94"/>
                    <a:pt x="26" y="108"/>
                    <a:pt x="34" y="121"/>
                  </a:cubicBezTo>
                  <a:cubicBezTo>
                    <a:pt x="42" y="133"/>
                    <a:pt x="53" y="142"/>
                    <a:pt x="65" y="149"/>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6"/>
            <p:cNvSpPr>
              <a:spLocks/>
            </p:cNvSpPr>
            <p:nvPr/>
          </p:nvSpPr>
          <p:spPr bwMode="black">
            <a:xfrm>
              <a:off x="5212059" y="-1721738"/>
              <a:ext cx="600075" cy="738188"/>
            </a:xfrm>
            <a:custGeom>
              <a:avLst/>
              <a:gdLst>
                <a:gd name="T0" fmla="*/ 53 w 159"/>
                <a:gd name="T1" fmla="*/ 165 h 195"/>
                <a:gd name="T2" fmla="*/ 135 w 159"/>
                <a:gd name="T3" fmla="*/ 195 h 195"/>
                <a:gd name="T4" fmla="*/ 159 w 159"/>
                <a:gd name="T5" fmla="*/ 152 h 195"/>
                <a:gd name="T6" fmla="*/ 115 w 159"/>
                <a:gd name="T7" fmla="*/ 127 h 195"/>
                <a:gd name="T8" fmla="*/ 151 w 159"/>
                <a:gd name="T9" fmla="*/ 68 h 195"/>
                <a:gd name="T10" fmla="*/ 84 w 159"/>
                <a:gd name="T11" fmla="*/ 0 h 195"/>
                <a:gd name="T12" fmla="*/ 17 w 159"/>
                <a:gd name="T13" fmla="*/ 68 h 195"/>
                <a:gd name="T14" fmla="*/ 53 w 159"/>
                <a:gd name="T15" fmla="*/ 127 h 195"/>
                <a:gd name="T16" fmla="*/ 0 w 159"/>
                <a:gd name="T17" fmla="*/ 164 h 195"/>
                <a:gd name="T18" fmla="*/ 53 w 159"/>
                <a:gd name="T19" fmla="*/ 16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95">
                  <a:moveTo>
                    <a:pt x="53" y="165"/>
                  </a:moveTo>
                  <a:cubicBezTo>
                    <a:pt x="81" y="171"/>
                    <a:pt x="108" y="182"/>
                    <a:pt x="135" y="195"/>
                  </a:cubicBezTo>
                  <a:cubicBezTo>
                    <a:pt x="142" y="178"/>
                    <a:pt x="149" y="164"/>
                    <a:pt x="159" y="152"/>
                  </a:cubicBezTo>
                  <a:cubicBezTo>
                    <a:pt x="141" y="134"/>
                    <a:pt x="122" y="128"/>
                    <a:pt x="115" y="127"/>
                  </a:cubicBezTo>
                  <a:cubicBezTo>
                    <a:pt x="137" y="116"/>
                    <a:pt x="151" y="94"/>
                    <a:pt x="151" y="68"/>
                  </a:cubicBezTo>
                  <a:cubicBezTo>
                    <a:pt x="151" y="30"/>
                    <a:pt x="121" y="0"/>
                    <a:pt x="84" y="0"/>
                  </a:cubicBezTo>
                  <a:cubicBezTo>
                    <a:pt x="47" y="0"/>
                    <a:pt x="17" y="30"/>
                    <a:pt x="17" y="68"/>
                  </a:cubicBezTo>
                  <a:cubicBezTo>
                    <a:pt x="17" y="94"/>
                    <a:pt x="31" y="116"/>
                    <a:pt x="53" y="127"/>
                  </a:cubicBezTo>
                  <a:cubicBezTo>
                    <a:pt x="47" y="129"/>
                    <a:pt x="21" y="136"/>
                    <a:pt x="0" y="164"/>
                  </a:cubicBezTo>
                  <a:cubicBezTo>
                    <a:pt x="15" y="161"/>
                    <a:pt x="35" y="161"/>
                    <a:pt x="53" y="165"/>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noEditPoints="1"/>
            </p:cNvSpPr>
            <p:nvPr/>
          </p:nvSpPr>
          <p:spPr bwMode="black">
            <a:xfrm>
              <a:off x="4951709" y="-1062925"/>
              <a:ext cx="1938338" cy="781050"/>
            </a:xfrm>
            <a:custGeom>
              <a:avLst/>
              <a:gdLst>
                <a:gd name="T0" fmla="*/ 510 w 514"/>
                <a:gd name="T1" fmla="*/ 123 h 207"/>
                <a:gd name="T2" fmla="*/ 486 w 514"/>
                <a:gd name="T3" fmla="*/ 122 h 207"/>
                <a:gd name="T4" fmla="*/ 400 w 514"/>
                <a:gd name="T5" fmla="*/ 109 h 207"/>
                <a:gd name="T6" fmla="*/ 280 w 514"/>
                <a:gd name="T7" fmla="*/ 70 h 207"/>
                <a:gd name="T8" fmla="*/ 89 w 514"/>
                <a:gd name="T9" fmla="*/ 2 h 207"/>
                <a:gd name="T10" fmla="*/ 38 w 514"/>
                <a:gd name="T11" fmla="*/ 8 h 207"/>
                <a:gd name="T12" fmla="*/ 0 w 514"/>
                <a:gd name="T13" fmla="*/ 60 h 207"/>
                <a:gd name="T14" fmla="*/ 39 w 514"/>
                <a:gd name="T15" fmla="*/ 109 h 207"/>
                <a:gd name="T16" fmla="*/ 39 w 514"/>
                <a:gd name="T17" fmla="*/ 110 h 207"/>
                <a:gd name="T18" fmla="*/ 52 w 514"/>
                <a:gd name="T19" fmla="*/ 123 h 207"/>
                <a:gd name="T20" fmla="*/ 65 w 514"/>
                <a:gd name="T21" fmla="*/ 123 h 207"/>
                <a:gd name="T22" fmla="*/ 69 w 514"/>
                <a:gd name="T23" fmla="*/ 122 h 207"/>
                <a:gd name="T24" fmla="*/ 69 w 514"/>
                <a:gd name="T25" fmla="*/ 143 h 207"/>
                <a:gd name="T26" fmla="*/ 154 w 514"/>
                <a:gd name="T27" fmla="*/ 160 h 207"/>
                <a:gd name="T28" fmla="*/ 204 w 514"/>
                <a:gd name="T29" fmla="*/ 158 h 207"/>
                <a:gd name="T30" fmla="*/ 204 w 514"/>
                <a:gd name="T31" fmla="*/ 154 h 207"/>
                <a:gd name="T32" fmla="*/ 194 w 514"/>
                <a:gd name="T33" fmla="*/ 133 h 207"/>
                <a:gd name="T34" fmla="*/ 198 w 514"/>
                <a:gd name="T35" fmla="*/ 48 h 207"/>
                <a:gd name="T36" fmla="*/ 210 w 514"/>
                <a:gd name="T37" fmla="*/ 52 h 207"/>
                <a:gd name="T38" fmla="*/ 206 w 514"/>
                <a:gd name="T39" fmla="*/ 133 h 207"/>
                <a:gd name="T40" fmla="*/ 216 w 514"/>
                <a:gd name="T41" fmla="*/ 145 h 207"/>
                <a:gd name="T42" fmla="*/ 221 w 514"/>
                <a:gd name="T43" fmla="*/ 186 h 207"/>
                <a:gd name="T44" fmla="*/ 315 w 514"/>
                <a:gd name="T45" fmla="*/ 207 h 207"/>
                <a:gd name="T46" fmla="*/ 414 w 514"/>
                <a:gd name="T47" fmla="*/ 184 h 207"/>
                <a:gd name="T48" fmla="*/ 414 w 514"/>
                <a:gd name="T49" fmla="*/ 171 h 207"/>
                <a:gd name="T50" fmla="*/ 430 w 514"/>
                <a:gd name="T51" fmla="*/ 168 h 207"/>
                <a:gd name="T52" fmla="*/ 437 w 514"/>
                <a:gd name="T53" fmla="*/ 151 h 207"/>
                <a:gd name="T54" fmla="*/ 437 w 514"/>
                <a:gd name="T55" fmla="*/ 138 h 207"/>
                <a:gd name="T56" fmla="*/ 437 w 514"/>
                <a:gd name="T57" fmla="*/ 125 h 207"/>
                <a:gd name="T58" fmla="*/ 509 w 514"/>
                <a:gd name="T59" fmla="*/ 126 h 207"/>
                <a:gd name="T60" fmla="*/ 514 w 514"/>
                <a:gd name="T61" fmla="*/ 124 h 207"/>
                <a:gd name="T62" fmla="*/ 510 w 514"/>
                <a:gd name="T63" fmla="*/ 123 h 207"/>
                <a:gd name="T64" fmla="*/ 39 w 514"/>
                <a:gd name="T65" fmla="*/ 90 h 207"/>
                <a:gd name="T66" fmla="*/ 11 w 514"/>
                <a:gd name="T67" fmla="*/ 61 h 207"/>
                <a:gd name="T68" fmla="*/ 53 w 514"/>
                <a:gd name="T69" fmla="*/ 21 h 207"/>
                <a:gd name="T70" fmla="*/ 39 w 514"/>
                <a:gd name="T71" fmla="*/ 9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4" h="207">
                  <a:moveTo>
                    <a:pt x="510" y="123"/>
                  </a:moveTo>
                  <a:cubicBezTo>
                    <a:pt x="509" y="123"/>
                    <a:pt x="500" y="123"/>
                    <a:pt x="486" y="122"/>
                  </a:cubicBezTo>
                  <a:cubicBezTo>
                    <a:pt x="479" y="121"/>
                    <a:pt x="445" y="119"/>
                    <a:pt x="400" y="109"/>
                  </a:cubicBezTo>
                  <a:cubicBezTo>
                    <a:pt x="364" y="101"/>
                    <a:pt x="319" y="86"/>
                    <a:pt x="280" y="70"/>
                  </a:cubicBezTo>
                  <a:cubicBezTo>
                    <a:pt x="212" y="43"/>
                    <a:pt x="147" y="5"/>
                    <a:pt x="89" y="2"/>
                  </a:cubicBezTo>
                  <a:cubicBezTo>
                    <a:pt x="58" y="0"/>
                    <a:pt x="49" y="5"/>
                    <a:pt x="38" y="8"/>
                  </a:cubicBezTo>
                  <a:cubicBezTo>
                    <a:pt x="10" y="19"/>
                    <a:pt x="0" y="41"/>
                    <a:pt x="0" y="60"/>
                  </a:cubicBezTo>
                  <a:cubicBezTo>
                    <a:pt x="0" y="79"/>
                    <a:pt x="8" y="103"/>
                    <a:pt x="39" y="109"/>
                  </a:cubicBezTo>
                  <a:cubicBezTo>
                    <a:pt x="39" y="109"/>
                    <a:pt x="39" y="110"/>
                    <a:pt x="39" y="110"/>
                  </a:cubicBezTo>
                  <a:cubicBezTo>
                    <a:pt x="39" y="119"/>
                    <a:pt x="44" y="123"/>
                    <a:pt x="52" y="123"/>
                  </a:cubicBezTo>
                  <a:cubicBezTo>
                    <a:pt x="56" y="123"/>
                    <a:pt x="65" y="123"/>
                    <a:pt x="65" y="123"/>
                  </a:cubicBezTo>
                  <a:cubicBezTo>
                    <a:pt x="65" y="123"/>
                    <a:pt x="68" y="123"/>
                    <a:pt x="69" y="122"/>
                  </a:cubicBezTo>
                  <a:cubicBezTo>
                    <a:pt x="69" y="143"/>
                    <a:pt x="69" y="143"/>
                    <a:pt x="69" y="143"/>
                  </a:cubicBezTo>
                  <a:cubicBezTo>
                    <a:pt x="69" y="153"/>
                    <a:pt x="79" y="160"/>
                    <a:pt x="154" y="160"/>
                  </a:cubicBezTo>
                  <a:cubicBezTo>
                    <a:pt x="176" y="160"/>
                    <a:pt x="192" y="159"/>
                    <a:pt x="204" y="158"/>
                  </a:cubicBezTo>
                  <a:cubicBezTo>
                    <a:pt x="204" y="157"/>
                    <a:pt x="204" y="155"/>
                    <a:pt x="204" y="154"/>
                  </a:cubicBezTo>
                  <a:cubicBezTo>
                    <a:pt x="199" y="150"/>
                    <a:pt x="194" y="144"/>
                    <a:pt x="194" y="133"/>
                  </a:cubicBezTo>
                  <a:cubicBezTo>
                    <a:pt x="194" y="131"/>
                    <a:pt x="193" y="82"/>
                    <a:pt x="198" y="48"/>
                  </a:cubicBezTo>
                  <a:cubicBezTo>
                    <a:pt x="202" y="49"/>
                    <a:pt x="206" y="51"/>
                    <a:pt x="210" y="52"/>
                  </a:cubicBezTo>
                  <a:cubicBezTo>
                    <a:pt x="206" y="82"/>
                    <a:pt x="206" y="122"/>
                    <a:pt x="206" y="133"/>
                  </a:cubicBezTo>
                  <a:cubicBezTo>
                    <a:pt x="206" y="146"/>
                    <a:pt x="216" y="145"/>
                    <a:pt x="216" y="145"/>
                  </a:cubicBezTo>
                  <a:cubicBezTo>
                    <a:pt x="216" y="177"/>
                    <a:pt x="219" y="183"/>
                    <a:pt x="221" y="186"/>
                  </a:cubicBezTo>
                  <a:cubicBezTo>
                    <a:pt x="222" y="189"/>
                    <a:pt x="226" y="207"/>
                    <a:pt x="315" y="207"/>
                  </a:cubicBezTo>
                  <a:cubicBezTo>
                    <a:pt x="412" y="207"/>
                    <a:pt x="414" y="184"/>
                    <a:pt x="414" y="184"/>
                  </a:cubicBezTo>
                  <a:cubicBezTo>
                    <a:pt x="414" y="171"/>
                    <a:pt x="414" y="171"/>
                    <a:pt x="414" y="171"/>
                  </a:cubicBezTo>
                  <a:cubicBezTo>
                    <a:pt x="422" y="172"/>
                    <a:pt x="427" y="170"/>
                    <a:pt x="430" y="168"/>
                  </a:cubicBezTo>
                  <a:cubicBezTo>
                    <a:pt x="437" y="163"/>
                    <a:pt x="437" y="155"/>
                    <a:pt x="437" y="151"/>
                  </a:cubicBezTo>
                  <a:cubicBezTo>
                    <a:pt x="437" y="150"/>
                    <a:pt x="437" y="145"/>
                    <a:pt x="437" y="138"/>
                  </a:cubicBezTo>
                  <a:cubicBezTo>
                    <a:pt x="437" y="134"/>
                    <a:pt x="437" y="130"/>
                    <a:pt x="437" y="125"/>
                  </a:cubicBezTo>
                  <a:cubicBezTo>
                    <a:pt x="482" y="127"/>
                    <a:pt x="502" y="127"/>
                    <a:pt x="509" y="126"/>
                  </a:cubicBezTo>
                  <a:cubicBezTo>
                    <a:pt x="513" y="126"/>
                    <a:pt x="514" y="124"/>
                    <a:pt x="514" y="124"/>
                  </a:cubicBezTo>
                  <a:cubicBezTo>
                    <a:pt x="513" y="123"/>
                    <a:pt x="511" y="123"/>
                    <a:pt x="510" y="123"/>
                  </a:cubicBezTo>
                  <a:close/>
                  <a:moveTo>
                    <a:pt x="39" y="90"/>
                  </a:moveTo>
                  <a:cubicBezTo>
                    <a:pt x="29" y="88"/>
                    <a:pt x="11" y="82"/>
                    <a:pt x="11" y="61"/>
                  </a:cubicBezTo>
                  <a:cubicBezTo>
                    <a:pt x="11" y="39"/>
                    <a:pt x="27" y="26"/>
                    <a:pt x="53" y="21"/>
                  </a:cubicBezTo>
                  <a:cubicBezTo>
                    <a:pt x="42" y="46"/>
                    <a:pt x="40" y="66"/>
                    <a:pt x="39" y="90"/>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8" name="Group 17"/>
          <p:cNvGrpSpPr/>
          <p:nvPr/>
        </p:nvGrpSpPr>
        <p:grpSpPr bwMode="black">
          <a:xfrm>
            <a:off x="469655" y="3547968"/>
            <a:ext cx="422941" cy="578768"/>
            <a:chOff x="3360738" y="989012"/>
            <a:chExt cx="746125" cy="1439864"/>
          </a:xfrm>
        </p:grpSpPr>
        <p:sp>
          <p:nvSpPr>
            <p:cNvPr id="19"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27" name="Freeform 14"/>
          <p:cNvSpPr>
            <a:spLocks noEditPoints="1"/>
          </p:cNvSpPr>
          <p:nvPr/>
        </p:nvSpPr>
        <p:spPr bwMode="black">
          <a:xfrm>
            <a:off x="444044" y="5325767"/>
            <a:ext cx="433678" cy="45895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28" name="Freeform 159"/>
          <p:cNvSpPr>
            <a:spLocks noEditPoints="1"/>
          </p:cNvSpPr>
          <p:nvPr/>
        </p:nvSpPr>
        <p:spPr bwMode="black">
          <a:xfrm>
            <a:off x="444044" y="4412506"/>
            <a:ext cx="426830" cy="615125"/>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3638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803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
            <a:ext cx="124364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811462"/>
            <a:ext cx="12436474" cy="1126458"/>
          </a:xfrm>
          <a:prstGeom prst="rect">
            <a:avLst/>
          </a:prstGeom>
          <a:noFill/>
        </p:spPr>
        <p:txBody>
          <a:bodyPr wrap="square" lIns="182878" tIns="146302" rIns="182878" bIns="146302" rtlCol="0">
            <a:spAutoFit/>
          </a:bodyPr>
          <a:lstStyle/>
          <a:p>
            <a:pPr algn="ctr" defTabSz="914411">
              <a:lnSpc>
                <a:spcPct val="90000"/>
              </a:lnSpc>
            </a:pPr>
            <a:r>
              <a:rPr lang="en-US" sz="6000" kern="0" dirty="0">
                <a:solidFill>
                  <a:schemeClr val="bg1"/>
                </a:solidFill>
                <a:latin typeface="+mj-lt"/>
              </a:rPr>
              <a:t>Conversation as a Platform</a:t>
            </a:r>
          </a:p>
        </p:txBody>
      </p:sp>
      <p:sp>
        <p:nvSpPr>
          <p:cNvPr id="10" name="TextBox 9"/>
          <p:cNvSpPr txBox="1"/>
          <p:nvPr/>
        </p:nvSpPr>
        <p:spPr>
          <a:xfrm>
            <a:off x="640080" y="3993916"/>
            <a:ext cx="11521757" cy="1034125"/>
          </a:xfrm>
          <a:prstGeom prst="rect">
            <a:avLst/>
          </a:prstGeom>
          <a:noFill/>
        </p:spPr>
        <p:txBody>
          <a:bodyPr wrap="square" lIns="182878" tIns="146302" rIns="182878" bIns="146302" rtlCol="0">
            <a:spAutoFit/>
          </a:bodyPr>
          <a:lstStyle/>
          <a:p>
            <a:pPr lvl="0">
              <a:defRPr/>
            </a:pPr>
            <a:r>
              <a:rPr lang="en-US" sz="2400" kern="0" dirty="0">
                <a:solidFill>
                  <a:schemeClr val="bg1"/>
                </a:solidFill>
              </a:rPr>
              <a:t>A comprehensive platform of tools &amp; services that can help you </a:t>
            </a:r>
            <a:r>
              <a:rPr lang="en-US" sz="2400" b="1" kern="0" dirty="0">
                <a:solidFill>
                  <a:schemeClr val="bg1"/>
                </a:solidFill>
              </a:rPr>
              <a:t>build your bot</a:t>
            </a:r>
            <a:r>
              <a:rPr lang="en-US" sz="2400" kern="0" dirty="0">
                <a:solidFill>
                  <a:schemeClr val="bg1"/>
                </a:solidFill>
              </a:rPr>
              <a:t>, provide your bot with </a:t>
            </a:r>
            <a:r>
              <a:rPr lang="en-US" sz="2400" b="1" kern="0" dirty="0">
                <a:solidFill>
                  <a:schemeClr val="bg1"/>
                </a:solidFill>
              </a:rPr>
              <a:t>smart</a:t>
            </a:r>
            <a:r>
              <a:rPr lang="en-US" sz="2400" kern="0" dirty="0">
                <a:solidFill>
                  <a:schemeClr val="bg1"/>
                </a:solidFill>
              </a:rPr>
              <a:t> </a:t>
            </a:r>
            <a:r>
              <a:rPr lang="en-US" sz="2400" b="1" kern="0" dirty="0">
                <a:solidFill>
                  <a:schemeClr val="bg1"/>
                </a:solidFill>
              </a:rPr>
              <a:t>capabilities</a:t>
            </a:r>
            <a:r>
              <a:rPr lang="en-US" sz="2400" kern="0" dirty="0">
                <a:solidFill>
                  <a:schemeClr val="bg1"/>
                </a:solidFill>
              </a:rPr>
              <a:t> and </a:t>
            </a:r>
            <a:r>
              <a:rPr lang="en-US" sz="2400" b="1" kern="0" dirty="0">
                <a:solidFill>
                  <a:schemeClr val="bg1"/>
                </a:solidFill>
              </a:rPr>
              <a:t>publish</a:t>
            </a:r>
            <a:r>
              <a:rPr lang="en-US" sz="2400" kern="0" dirty="0">
                <a:solidFill>
                  <a:schemeClr val="bg1"/>
                </a:solidFill>
              </a:rPr>
              <a:t> it wherever your users talk.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7300" y="1097121"/>
            <a:ext cx="2209800" cy="2209800"/>
          </a:xfrm>
          <a:prstGeom prst="rect">
            <a:avLst/>
          </a:prstGeom>
        </p:spPr>
      </p:pic>
      <p:cxnSp>
        <p:nvCxnSpPr>
          <p:cNvPr id="12" name="Straight Connector 11"/>
          <p:cNvCxnSpPr/>
          <p:nvPr/>
        </p:nvCxnSpPr>
        <p:spPr>
          <a:xfrm>
            <a:off x="640080" y="3802380"/>
            <a:ext cx="110642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274637" y="144462"/>
            <a:ext cx="1600200" cy="402362"/>
          </a:xfrm>
          <a:prstGeom prst="rect">
            <a:avLst/>
          </a:prstGeom>
        </p:spPr>
      </p:pic>
      <p:sp>
        <p:nvSpPr>
          <p:cNvPr id="8" name="TextBox 7"/>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solidFill>
                  <a:schemeClr val="bg1"/>
                </a:solidFill>
              </a:rPr>
              <a:t>Microsoft Confidential</a:t>
            </a:r>
          </a:p>
        </p:txBody>
      </p:sp>
    </p:spTree>
    <p:extLst>
      <p:ext uri="{BB962C8B-B14F-4D97-AF65-F5344CB8AC3E}">
        <p14:creationId xmlns:p14="http://schemas.microsoft.com/office/powerpoint/2010/main" val="31169291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3"/>
          <p:cNvSpPr txBox="1">
            <a:spLocks/>
          </p:cNvSpPr>
          <p:nvPr/>
        </p:nvSpPr>
        <p:spPr>
          <a:xfrm>
            <a:off x="274639" y="295274"/>
            <a:ext cx="11582398"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rPr>
              <a:t>Microsoft is building the </a:t>
            </a:r>
            <a:r>
              <a:rPr lang="en-US" sz="3600" b="1" dirty="0">
                <a:solidFill>
                  <a:schemeClr val="tx1"/>
                </a:solidFill>
              </a:rPr>
              <a:t>most comprehensive set of tools and services </a:t>
            </a:r>
            <a:r>
              <a:rPr lang="en-US" sz="3600" dirty="0">
                <a:solidFill>
                  <a:schemeClr val="tx1"/>
                </a:solidFill>
              </a:rPr>
              <a:t>for </a:t>
            </a:r>
            <a:r>
              <a:rPr lang="en-US" sz="3600" b="1" dirty="0">
                <a:solidFill>
                  <a:schemeClr val="tx1"/>
                </a:solidFill>
              </a:rPr>
              <a:t>building</a:t>
            </a:r>
            <a:r>
              <a:rPr lang="en-US" sz="3600" dirty="0">
                <a:solidFill>
                  <a:schemeClr val="tx1"/>
                </a:solidFill>
              </a:rPr>
              <a:t> bots, making them </a:t>
            </a:r>
            <a:r>
              <a:rPr lang="en-US" sz="3600" b="1" dirty="0">
                <a:solidFill>
                  <a:schemeClr val="tx1"/>
                </a:solidFill>
              </a:rPr>
              <a:t>smart</a:t>
            </a:r>
            <a:r>
              <a:rPr lang="en-US" sz="3600" dirty="0">
                <a:solidFill>
                  <a:schemeClr val="tx1"/>
                </a:solidFill>
              </a:rPr>
              <a:t>, and </a:t>
            </a:r>
            <a:r>
              <a:rPr lang="en-US" sz="3600" b="1" dirty="0">
                <a:solidFill>
                  <a:schemeClr val="tx1"/>
                </a:solidFill>
              </a:rPr>
              <a:t>publishing</a:t>
            </a:r>
            <a:r>
              <a:rPr lang="en-US" sz="3600" dirty="0">
                <a:solidFill>
                  <a:schemeClr val="tx1"/>
                </a:solidFill>
              </a:rPr>
              <a:t> them across Skype &amp; numerous other canvases.</a:t>
            </a:r>
            <a:br>
              <a:rPr lang="en-US" sz="3600" dirty="0">
                <a:solidFill>
                  <a:schemeClr val="tx1"/>
                </a:solidFill>
              </a:rPr>
            </a:br>
            <a:endParaRPr lang="en-US" sz="3600" dirty="0">
              <a:solidFill>
                <a:schemeClr val="tx1"/>
              </a:solidFill>
            </a:endParaRPr>
          </a:p>
        </p:txBody>
      </p:sp>
      <p:grpSp>
        <p:nvGrpSpPr>
          <p:cNvPr id="4" name="Group 3"/>
          <p:cNvGrpSpPr/>
          <p:nvPr/>
        </p:nvGrpSpPr>
        <p:grpSpPr>
          <a:xfrm>
            <a:off x="470162" y="5173662"/>
            <a:ext cx="10853475" cy="1333500"/>
            <a:chOff x="470162" y="5173662"/>
            <a:chExt cx="10853475" cy="1333500"/>
          </a:xfrm>
        </p:grpSpPr>
        <p:sp>
          <p:nvSpPr>
            <p:cNvPr id="22" name="Rectangle 21"/>
            <p:cNvSpPr/>
            <p:nvPr/>
          </p:nvSpPr>
          <p:spPr bwMode="auto">
            <a:xfrm>
              <a:off x="3246437" y="5516562"/>
              <a:ext cx="8077200" cy="990600"/>
            </a:xfrm>
            <a:prstGeom prst="rect">
              <a:avLst/>
            </a:prstGeom>
            <a:solidFill>
              <a:srgbClr val="107C10">
                <a:alpha val="64000"/>
              </a:srgb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defRPr/>
              </a:pPr>
              <a:r>
                <a:rPr lang="en-US" sz="2000" b="1" kern="0" dirty="0">
                  <a:solidFill>
                    <a:schemeClr val="bg1"/>
                  </a:solidFill>
                  <a:latin typeface="+mj-lt"/>
                  <a:ea typeface="Segoe UI Semilight" charset="0"/>
                  <a:cs typeface="Segoe UI Semilight" charset="0"/>
                </a:rPr>
                <a:t>Your Products &amp; Services  |  Your Personality </a:t>
              </a:r>
            </a:p>
          </p:txBody>
        </p:sp>
        <p:sp>
          <p:nvSpPr>
            <p:cNvPr id="9" name="Pentagon 8"/>
            <p:cNvSpPr/>
            <p:nvPr/>
          </p:nvSpPr>
          <p:spPr bwMode="auto">
            <a:xfrm rot="5400000" flipH="1" flipV="1">
              <a:off x="1169896" y="4473928"/>
              <a:ext cx="1300607" cy="2700076"/>
            </a:xfrm>
            <a:prstGeom prst="homePlate">
              <a:avLst>
                <a:gd name="adj" fmla="val 28483"/>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Your Brand</a:t>
              </a:r>
            </a:p>
          </p:txBody>
        </p:sp>
      </p:grpSp>
      <p:grpSp>
        <p:nvGrpSpPr>
          <p:cNvPr id="5" name="Group 4"/>
          <p:cNvGrpSpPr/>
          <p:nvPr/>
        </p:nvGrpSpPr>
        <p:grpSpPr>
          <a:xfrm>
            <a:off x="470160" y="4130583"/>
            <a:ext cx="10870695" cy="1347879"/>
            <a:chOff x="470160" y="4130583"/>
            <a:chExt cx="10870695" cy="1347879"/>
          </a:xfrm>
        </p:grpSpPr>
        <p:sp>
          <p:nvSpPr>
            <p:cNvPr id="21" name="Rectangle 20"/>
            <p:cNvSpPr/>
            <p:nvPr/>
          </p:nvSpPr>
          <p:spPr bwMode="auto">
            <a:xfrm>
              <a:off x="3246437" y="4487862"/>
              <a:ext cx="8094418" cy="990600"/>
            </a:xfrm>
            <a:prstGeom prst="rect">
              <a:avLst/>
            </a:prstGeom>
            <a:solidFill>
              <a:srgbClr val="0018BB">
                <a:alpha val="64000"/>
              </a:srgb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Bot Developer Portal, Bot Connector, Bot Directory</a:t>
              </a:r>
            </a:p>
          </p:txBody>
        </p:sp>
        <p:sp>
          <p:nvSpPr>
            <p:cNvPr id="10" name="Chevron 9"/>
            <p:cNvSpPr/>
            <p:nvPr/>
          </p:nvSpPr>
          <p:spPr bwMode="auto">
            <a:xfrm rot="5400000" flipH="1">
              <a:off x="1172189" y="3428554"/>
              <a:ext cx="1296018" cy="2700076"/>
            </a:xfrm>
            <a:prstGeom prst="chevron">
              <a:avLst>
                <a:gd name="adj" fmla="val 28627"/>
              </a:avLst>
            </a:prstGeom>
            <a:solidFill>
              <a:srgbClr val="0018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82880" rIns="82296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Microsoft Bot Framework</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470158" y="3114230"/>
            <a:ext cx="10853479" cy="1335532"/>
            <a:chOff x="470158" y="3114230"/>
            <a:chExt cx="10853479" cy="1335532"/>
          </a:xfrm>
        </p:grpSpPr>
        <p:sp>
          <p:nvSpPr>
            <p:cNvPr id="20" name="Rectangle 19"/>
            <p:cNvSpPr/>
            <p:nvPr/>
          </p:nvSpPr>
          <p:spPr bwMode="auto">
            <a:xfrm>
              <a:off x="3246437" y="3459162"/>
              <a:ext cx="8077200" cy="990600"/>
            </a:xfrm>
            <a:prstGeom prst="rect">
              <a:avLst/>
            </a:prstGeom>
            <a:solidFill>
              <a:srgbClr val="7030A0">
                <a:alpha val="64000"/>
              </a:srgb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bg1"/>
                  </a:solidFill>
                  <a:latin typeface="+mj-lt"/>
                </a:rPr>
                <a:t>Machine Learning APIs: </a:t>
              </a:r>
            </a:p>
            <a:p>
              <a:r>
                <a:rPr lang="en-US" sz="2000" dirty="0">
                  <a:solidFill>
                    <a:schemeClr val="bg1"/>
                  </a:solidFill>
                  <a:latin typeface="+mj-lt"/>
                </a:rPr>
                <a:t>Vision, Speech, Language, Knowledge, Search, Translation</a:t>
              </a:r>
            </a:p>
          </p:txBody>
        </p:sp>
        <p:sp>
          <p:nvSpPr>
            <p:cNvPr id="23" name="Chevron 22"/>
            <p:cNvSpPr/>
            <p:nvPr/>
          </p:nvSpPr>
          <p:spPr bwMode="auto">
            <a:xfrm rot="5400000" flipH="1">
              <a:off x="1172188" y="2412200"/>
              <a:ext cx="1296018" cy="2700077"/>
            </a:xfrm>
            <a:prstGeom prst="chevron">
              <a:avLst>
                <a:gd name="adj" fmla="val 28627"/>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82880" rIns="82296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Services</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470161" y="2091765"/>
            <a:ext cx="10853476" cy="1317018"/>
            <a:chOff x="470161" y="2091765"/>
            <a:chExt cx="10853476" cy="1317018"/>
          </a:xfrm>
        </p:grpSpPr>
        <p:sp>
          <p:nvSpPr>
            <p:cNvPr id="19" name="Rectangle 18"/>
            <p:cNvSpPr/>
            <p:nvPr/>
          </p:nvSpPr>
          <p:spPr bwMode="auto">
            <a:xfrm>
              <a:off x="3246437" y="2418183"/>
              <a:ext cx="8077200" cy="990600"/>
            </a:xfrm>
            <a:prstGeom prst="rect">
              <a:avLst/>
            </a:prstGeom>
            <a:solidFill>
              <a:schemeClr val="tx2">
                <a:alpha val="64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dirty="0">
                  <a:solidFill>
                    <a:schemeClr val="bg1"/>
                  </a:solidFill>
                  <a:latin typeface="+mj-lt"/>
                  <a:ea typeface="Segoe UI Semilight" charset="0"/>
                  <a:cs typeface="Segoe UI Semilight" charset="0"/>
                </a:rPr>
                <a:t>Harness real-time audio, video, messaging and group messaging to engage customers on a familiar platform</a:t>
              </a:r>
            </a:p>
          </p:txBody>
        </p:sp>
        <p:sp>
          <p:nvSpPr>
            <p:cNvPr id="24" name="Chevron 23"/>
            <p:cNvSpPr/>
            <p:nvPr/>
          </p:nvSpPr>
          <p:spPr bwMode="auto">
            <a:xfrm rot="5400000" flipH="1">
              <a:off x="1172190" y="1389736"/>
              <a:ext cx="1296018" cy="2700076"/>
            </a:xfrm>
            <a:prstGeom prst="chevron">
              <a:avLst>
                <a:gd name="adj" fmla="val 2862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82880" rIns="6400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Skype</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p:nvSpPr>
        <p:spPr>
          <a:xfrm>
            <a:off x="882" y="6584580"/>
            <a:ext cx="12434710" cy="499107"/>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428" kern="0" dirty="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54867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solidFill>
                  <a:schemeClr val="bg1"/>
                </a:solidFill>
              </a:rPr>
              <a:t>Microsoft Bot Framework</a:t>
            </a:r>
          </a:p>
        </p:txBody>
      </p:sp>
      <p:sp>
        <p:nvSpPr>
          <p:cNvPr id="9" name="TextBox 8"/>
          <p:cNvSpPr txBox="1"/>
          <p:nvPr/>
        </p:nvSpPr>
        <p:spPr>
          <a:xfrm>
            <a:off x="123313" y="742055"/>
            <a:ext cx="11963400" cy="603238"/>
          </a:xfrm>
          <a:prstGeom prst="rect">
            <a:avLst/>
          </a:prstGeom>
          <a:noFill/>
        </p:spPr>
        <p:txBody>
          <a:bodyPr wrap="square" lIns="182878" tIns="146302" rIns="182878" bIns="146302" rtlCol="0">
            <a:spAutoFit/>
          </a:bodyPr>
          <a:lstStyle/>
          <a:p>
            <a:r>
              <a:rPr lang="en-US" sz="2000" dirty="0">
                <a:solidFill>
                  <a:schemeClr val="bg1"/>
                </a:solidFill>
              </a:rPr>
              <a:t>Build once and publish your bots to the broadest set of channels your users are using</a:t>
            </a:r>
          </a:p>
        </p:txBody>
      </p:sp>
      <p:sp>
        <p:nvSpPr>
          <p:cNvPr id="74" name="Rectangle 73"/>
          <p:cNvSpPr/>
          <p:nvPr/>
        </p:nvSpPr>
        <p:spPr>
          <a:xfrm>
            <a:off x="8275637" y="106538"/>
            <a:ext cx="993912" cy="344352"/>
          </a:xfrm>
          <a:prstGeom prst="rect">
            <a:avLst/>
          </a:prstGeom>
          <a:solidFill>
            <a:srgbClr val="BAD80A"/>
          </a:solidFill>
          <a:ln w="12700" cap="flat" cmpd="sng" algn="ctr">
            <a:noFill/>
            <a:prstDash val="solid"/>
            <a:miter lim="800000"/>
          </a:ln>
          <a:effectLst/>
        </p:spPr>
        <p:txBody>
          <a:bodyPr rtlCol="0" anchor="ctr"/>
          <a:lstStyle/>
          <a:p>
            <a:pPr algn="ctr" defTabSz="932608">
              <a:defRPr/>
            </a:pPr>
            <a:r>
              <a:rPr lang="en-US" sz="1000" b="1" kern="0" dirty="0">
                <a:solidFill>
                  <a:srgbClr val="222A35"/>
                </a:solidFill>
                <a:latin typeface="+mj-lt"/>
              </a:rPr>
              <a:t>Bot  Framework</a:t>
            </a:r>
            <a:endParaRPr lang="en-US" sz="1000" kern="0" dirty="0">
              <a:solidFill>
                <a:srgbClr val="222A35"/>
              </a:solidFill>
            </a:endParaRPr>
          </a:p>
        </p:txBody>
      </p:sp>
      <p:sp>
        <p:nvSpPr>
          <p:cNvPr id="75" name="Rectangle 74"/>
          <p:cNvSpPr/>
          <p:nvPr/>
        </p:nvSpPr>
        <p:spPr>
          <a:xfrm>
            <a:off x="9287293"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Cognitive Services</a:t>
            </a:r>
            <a:endParaRPr lang="en-US" sz="1000" kern="0" dirty="0">
              <a:solidFill>
                <a:sysClr val="windowText" lastClr="000000"/>
              </a:solidFill>
            </a:endParaRPr>
          </a:p>
        </p:txBody>
      </p:sp>
      <p:sp>
        <p:nvSpPr>
          <p:cNvPr id="76" name="Rectangle 75"/>
          <p:cNvSpPr/>
          <p:nvPr/>
        </p:nvSpPr>
        <p:spPr>
          <a:xfrm>
            <a:off x="10298949"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Knowledge Cloud</a:t>
            </a:r>
            <a:endParaRPr lang="en-US" sz="1000" kern="0" dirty="0">
              <a:solidFill>
                <a:sysClr val="windowText" lastClr="000000"/>
              </a:solidFill>
            </a:endParaRPr>
          </a:p>
        </p:txBody>
      </p:sp>
      <p:sp>
        <p:nvSpPr>
          <p:cNvPr id="77" name="Rectangle 76"/>
          <p:cNvSpPr/>
          <p:nvPr/>
        </p:nvSpPr>
        <p:spPr>
          <a:xfrm>
            <a:off x="11310605" y="106538"/>
            <a:ext cx="993912" cy="344352"/>
          </a:xfrm>
          <a:prstGeom prst="rect">
            <a:avLst/>
          </a:prstGeom>
          <a:solidFill>
            <a:schemeClr val="bg1">
              <a:lumMod val="50000"/>
            </a:schemeClr>
          </a:solidFill>
          <a:ln w="12700" cap="flat" cmpd="sng" algn="ctr">
            <a:noFill/>
            <a:prstDash val="solid"/>
            <a:miter lim="800000"/>
          </a:ln>
          <a:effectLst/>
        </p:spPr>
        <p:txBody>
          <a:bodyPr rtlCol="0" anchor="ctr"/>
          <a:lstStyle/>
          <a:p>
            <a:pPr algn="ctr" defTabSz="932608">
              <a:defRPr/>
            </a:pPr>
            <a:r>
              <a:rPr lang="en-US" sz="1000" b="1" kern="0" dirty="0">
                <a:solidFill>
                  <a:sysClr val="windowText" lastClr="000000"/>
                </a:solidFill>
                <a:latin typeface="+mj-lt"/>
              </a:rPr>
              <a:t>Distribution Channels</a:t>
            </a:r>
            <a:endParaRPr lang="en-US" sz="1000" kern="0" dirty="0">
              <a:solidFill>
                <a:sysClr val="windowText" lastClr="000000"/>
              </a:solidFill>
            </a:endParaRPr>
          </a:p>
        </p:txBody>
      </p:sp>
      <p:sp>
        <p:nvSpPr>
          <p:cNvPr id="33" name="TextBox 32"/>
          <p:cNvSpPr txBox="1"/>
          <p:nvPr/>
        </p:nvSpPr>
        <p:spPr>
          <a:xfrm>
            <a:off x="-3868" y="6678070"/>
            <a:ext cx="12434710" cy="46754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00" kern="0" dirty="0">
                <a:gradFill>
                  <a:gsLst>
                    <a:gs pos="2917">
                      <a:schemeClr val="tx1"/>
                    </a:gs>
                    <a:gs pos="30000">
                      <a:schemeClr val="tx1"/>
                    </a:gs>
                  </a:gsLst>
                  <a:lin ang="5400000" scaled="0"/>
                </a:gradFill>
              </a:rPr>
              <a:t>Microsoft Confidential</a:t>
            </a:r>
          </a:p>
        </p:txBody>
      </p:sp>
      <p:graphicFrame>
        <p:nvGraphicFramePr>
          <p:cNvPr id="34" name="Table 2"/>
          <p:cNvGraphicFramePr>
            <a:graphicFrameLocks noGrp="1"/>
          </p:cNvGraphicFramePr>
          <p:nvPr>
            <p:extLst>
              <p:ext uri="{D42A27DB-BD31-4B8C-83A1-F6EECF244321}">
                <p14:modId xmlns:p14="http://schemas.microsoft.com/office/powerpoint/2010/main" val="2314168369"/>
              </p:ext>
            </p:extLst>
          </p:nvPr>
        </p:nvGraphicFramePr>
        <p:xfrm>
          <a:off x="274639" y="2125677"/>
          <a:ext cx="11889564" cy="3444225"/>
        </p:xfrm>
        <a:graphic>
          <a:graphicData uri="http://schemas.openxmlformats.org/drawingml/2006/table">
            <a:tbl>
              <a:tblPr firstRow="1">
                <a:tableStyleId>{5C22544A-7EE6-4342-B048-85BDC9FD1C3A}</a:tableStyleId>
              </a:tblPr>
              <a:tblGrid>
                <a:gridCol w="3963188">
                  <a:extLst>
                    <a:ext uri="{9D8B030D-6E8A-4147-A177-3AD203B41FA5}">
                      <a16:colId xmlns:a16="http://schemas.microsoft.com/office/drawing/2014/main" val="20000"/>
                    </a:ext>
                  </a:extLst>
                </a:gridCol>
                <a:gridCol w="3963188">
                  <a:extLst>
                    <a:ext uri="{9D8B030D-6E8A-4147-A177-3AD203B41FA5}">
                      <a16:colId xmlns:a16="http://schemas.microsoft.com/office/drawing/2014/main" val="20001"/>
                    </a:ext>
                  </a:extLst>
                </a:gridCol>
                <a:gridCol w="3963188">
                  <a:extLst>
                    <a:ext uri="{9D8B030D-6E8A-4147-A177-3AD203B41FA5}">
                      <a16:colId xmlns:a16="http://schemas.microsoft.com/office/drawing/2014/main" val="20002"/>
                    </a:ext>
                  </a:extLst>
                </a:gridCol>
              </a:tblGrid>
              <a:tr h="640080">
                <a:tc>
                  <a:txBody>
                    <a:bodyPr/>
                    <a:lstStyle/>
                    <a:p>
                      <a:pPr defTabSz="932472" fontAlgn="base">
                        <a:lnSpc>
                          <a:spcPct val="90000"/>
                        </a:lnSpc>
                        <a:spcBef>
                          <a:spcPct val="0"/>
                        </a:spcBef>
                        <a:spcAft>
                          <a:spcPct val="0"/>
                        </a:spcAft>
                      </a:pPr>
                      <a:r>
                        <a:rPr lang="en-US" sz="26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82880" marR="182880" marT="91440" marB="91440"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600" b="0" kern="1200" dirty="0">
                          <a:gradFill>
                            <a:gsLst>
                              <a:gs pos="0">
                                <a:srgbClr val="FFFFFF"/>
                              </a:gs>
                              <a:gs pos="100000">
                                <a:srgbClr val="FFFFFF"/>
                              </a:gs>
                            </a:gsLst>
                            <a:lin ang="5400000" scaled="0"/>
                          </a:gradFill>
                          <a:latin typeface="+mj-lt"/>
                          <a:ea typeface="Segoe UI" pitchFamily="34" charset="0"/>
                          <a:cs typeface="Segoe UI" pitchFamily="34" charset="0"/>
                        </a:rPr>
                        <a:t>Bot Connector</a:t>
                      </a: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6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82880" marR="182880" marT="91440" marB="91440"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41105">
                <a:tc>
                  <a:txBody>
                    <a:bodyPr/>
                    <a:lstStyle/>
                    <a:p>
                      <a:r>
                        <a:rPr lang="en-US" sz="1800" kern="1200" dirty="0">
                          <a:solidFill>
                            <a:schemeClr val="bg1"/>
                          </a:solidFill>
                          <a:latin typeface="+mj-lt"/>
                          <a:ea typeface="+mn-ea"/>
                          <a:cs typeface="+mn-cs"/>
                        </a:rPr>
                        <a:t>Open source SDKs make it possible to bring your bot to life in minutes</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Make your</a:t>
                      </a:r>
                      <a:r>
                        <a:rPr lang="en-US" sz="1800" b="0" kern="1200" baseline="0" dirty="0">
                          <a:solidFill>
                            <a:schemeClr val="bg1"/>
                          </a:solidFill>
                          <a:latin typeface="+mj-lt"/>
                          <a:ea typeface="+mn-ea"/>
                          <a:cs typeface="+mn-cs"/>
                        </a:rPr>
                        <a:t> bot</a:t>
                      </a:r>
                      <a:r>
                        <a:rPr lang="en-US" sz="1800" b="0" kern="1200" dirty="0">
                          <a:solidFill>
                            <a:schemeClr val="bg1"/>
                          </a:solidFill>
                          <a:latin typeface="+mj-lt"/>
                          <a:ea typeface="+mn-ea"/>
                          <a:cs typeface="+mn-cs"/>
                        </a:rPr>
                        <a:t> discoverable via Bing, Cortana and other Microsoft surfaces</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extLst>
                  <a:ext uri="{0D108BD9-81ED-4DB2-BD59-A6C34878D82A}">
                    <a16:rowId xmlns:a16="http://schemas.microsoft.com/office/drawing/2014/main" val="10001"/>
                  </a:ext>
                </a:extLst>
              </a:tr>
              <a:tr h="14630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35"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74636" y="3878261"/>
            <a:ext cx="3952873" cy="2847321"/>
          </a:xfrm>
          <a:prstGeom prst="rect">
            <a:avLst/>
          </a:prstGeom>
        </p:spPr>
      </p:pic>
      <p:cxnSp>
        <p:nvCxnSpPr>
          <p:cNvPr id="36" name="Straight Connector 11"/>
          <p:cNvCxnSpPr/>
          <p:nvPr/>
        </p:nvCxnSpPr>
        <p:spPr>
          <a:xfrm>
            <a:off x="4237037" y="2049462"/>
            <a:ext cx="0" cy="459990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12"/>
          <p:cNvCxnSpPr/>
          <p:nvPr/>
        </p:nvCxnSpPr>
        <p:spPr>
          <a:xfrm>
            <a:off x="8220518" y="2049462"/>
            <a:ext cx="0" cy="459990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543103" y="3896190"/>
            <a:ext cx="3351534" cy="2160759"/>
          </a:xfrm>
          <a:prstGeom prst="rect">
            <a:avLst/>
          </a:prstGeom>
          <a:ln>
            <a:solidFill>
              <a:schemeClr val="bg1">
                <a:lumMod val="95000"/>
              </a:schemeClr>
            </a:solidFill>
          </a:ln>
        </p:spPr>
      </p:pic>
      <p:sp>
        <p:nvSpPr>
          <p:cNvPr id="39" name="Rectangle 10"/>
          <p:cNvSpPr/>
          <p:nvPr/>
        </p:nvSpPr>
        <p:spPr bwMode="auto">
          <a:xfrm>
            <a:off x="4256088" y="3878259"/>
            <a:ext cx="3933821" cy="2837797"/>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13"/>
          <p:cNvSpPr/>
          <p:nvPr/>
        </p:nvSpPr>
        <p:spPr bwMode="auto">
          <a:xfrm>
            <a:off x="8275638" y="3866839"/>
            <a:ext cx="3888566" cy="2837797"/>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389622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a:xfrm>
            <a:off x="289468" y="-14837"/>
            <a:ext cx="4556485" cy="3691780"/>
          </a:xfrm>
          <a:prstGeom prst="rect">
            <a:avLst/>
          </a:prstGeom>
        </p:spPr>
        <p:txBody>
          <a:bodyPr wrap="square" anchor="ctr">
            <a:spAutoFit/>
          </a:bodyPr>
          <a:lstStyle/>
          <a:p>
            <a:pPr marL="0" marR="0" lvl="0" indent="0" defTabSz="932597" eaLnBrk="1" fontAlgn="auto" latinLnBrk="0" hangingPunct="1">
              <a:lnSpc>
                <a:spcPct val="90000"/>
              </a:lnSpc>
              <a:spcBef>
                <a:spcPts val="0"/>
              </a:spcBef>
              <a:spcAft>
                <a:spcPts val="1500"/>
              </a:spcAft>
              <a:buClrTx/>
              <a:buSzTx/>
              <a:buFontTx/>
              <a:buNone/>
              <a:tabLst/>
              <a:defRPr/>
            </a:pPr>
            <a:r>
              <a:rPr kumimoji="0" lang="en-US" altLang="en-US" sz="5400" b="0" i="0" u="none" strike="noStrike" kern="0" cap="none" spc="0" normalizeH="0" baseline="0" noProof="0" dirty="0">
                <a:ln>
                  <a:noFill/>
                </a:ln>
                <a:solidFill>
                  <a:schemeClr val="accent1"/>
                </a:solidFill>
                <a:effectLst/>
                <a:uLnTx/>
                <a:uFillTx/>
                <a:latin typeface="Segoe UI Light"/>
              </a:rPr>
              <a:t>Microsoft Cognitive Services</a:t>
            </a:r>
          </a:p>
          <a:p>
            <a:pPr marL="0" marR="0" lvl="0" indent="0" defTabSz="932597" eaLnBrk="1" fontAlgn="auto" latinLnBrk="0" hangingPunct="1">
              <a:lnSpc>
                <a:spcPct val="90000"/>
              </a:lnSpc>
              <a:spcBef>
                <a:spcPts val="0"/>
              </a:spcBef>
              <a:spcAft>
                <a:spcPts val="1500"/>
              </a:spcAft>
              <a:buClrTx/>
              <a:buSzTx/>
              <a:buFontTx/>
              <a:buNone/>
              <a:tabLst/>
              <a:defRPr/>
            </a:pPr>
            <a:r>
              <a:rPr kumimoji="0" lang="en-US" sz="2800" b="0" i="0" u="none" strike="noStrike" kern="0" cap="none" spc="0" normalizeH="0" baseline="0" noProof="0" dirty="0">
                <a:ln>
                  <a:noFill/>
                </a:ln>
                <a:solidFill>
                  <a:schemeClr val="tx1">
                    <a:lumMod val="75000"/>
                    <a:lumOff val="25000"/>
                  </a:schemeClr>
                </a:solidFill>
                <a:effectLst/>
                <a:uLnTx/>
                <a:uFillTx/>
                <a:latin typeface="Segoe UI Light"/>
              </a:rPr>
              <a:t>Take advantage of the world’s premier AI technologies</a:t>
            </a:r>
            <a:endParaRPr kumimoji="0" lang="en-US" sz="3600" b="0" i="0" u="none" strike="noStrike" kern="0" cap="none" spc="0" normalizeH="0" baseline="0" noProof="0" dirty="0">
              <a:ln>
                <a:noFill/>
              </a:ln>
              <a:solidFill>
                <a:schemeClr val="tx1">
                  <a:lumMod val="75000"/>
                  <a:lumOff val="25000"/>
                </a:schemeClr>
              </a:solidFill>
              <a:effectLst/>
              <a:uLnTx/>
              <a:uFillTx/>
              <a:latin typeface="Segoe UI Light"/>
            </a:endParaRP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From faces to feelings, allow your bots to understand images, videos &amp; emotions</a:t>
            </a:r>
          </a:p>
        </p:txBody>
      </p:sp>
      <p:sp>
        <p:nvSpPr>
          <p:cNvPr id="7" name="TextBox 6"/>
          <p:cNvSpPr txBox="1"/>
          <p:nvPr/>
        </p:nvSpPr>
        <p:spPr>
          <a:xfrm>
            <a:off x="6226550" y="1546548"/>
            <a:ext cx="5173287" cy="1472438"/>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Convert s</a:t>
            </a:r>
            <a:r>
              <a:rPr kumimoji="0" lang="en-US" sz="1700" b="0" i="0" u="none" strike="noStrike" kern="0" cap="none" spc="0" normalizeH="0" baseline="0" noProof="0" dirty="0" err="1">
                <a:ln>
                  <a:noFill/>
                </a:ln>
                <a:gradFill>
                  <a:gsLst>
                    <a:gs pos="2917">
                      <a:srgbClr val="FFFFFF"/>
                    </a:gs>
                    <a:gs pos="30000">
                      <a:srgbClr val="FFFFFF"/>
                    </a:gs>
                  </a:gsLst>
                  <a:lin ang="5400000" scaled="0"/>
                </a:gradFill>
                <a:effectLst/>
                <a:uLnTx/>
                <a:uFillTx/>
              </a:rPr>
              <a:t>peech</a:t>
            </a: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-to-text and back again; understand intent, translate languages, filter   noise and identify speakers</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Incorporate rich knowledge amassed from the web, academia, or your own data</a:t>
            </a:r>
          </a:p>
        </p:txBody>
      </p:sp>
      <p:sp>
        <p:nvSpPr>
          <p:cNvPr id="8" name="TextBox 7"/>
          <p:cNvSpPr txBox="1"/>
          <p:nvPr/>
        </p:nvSpPr>
        <p:spPr>
          <a:xfrm>
            <a:off x="6226550" y="2761044"/>
            <a:ext cx="5173287" cy="1472438"/>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Teach your bots to understand natural language commands, parse complex text and detect user sentiment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8" name="Picture 17"/>
          <p:cNvPicPr>
            <a:picLocks noChangeAspect="1"/>
          </p:cNvPicPr>
          <p:nvPr/>
        </p:nvPicPr>
        <p:blipFill rotWithShape="1">
          <a:blip r:embed="rId4"/>
          <a:srcRect l="39393" t="32394" r="16655" b="25873"/>
          <a:stretch/>
        </p:blipFill>
        <p:spPr>
          <a:xfrm>
            <a:off x="-154069" y="3802063"/>
            <a:ext cx="5004990" cy="3191968"/>
          </a:xfrm>
          <a:prstGeom prst="rect">
            <a:avLst/>
          </a:prstGeom>
        </p:spPr>
      </p:pic>
    </p:spTree>
    <p:extLst>
      <p:ext uri="{BB962C8B-B14F-4D97-AF65-F5344CB8AC3E}">
        <p14:creationId xmlns:p14="http://schemas.microsoft.com/office/powerpoint/2010/main" val="385028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038978"/>
            <a:ext cx="12436475" cy="59555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Rectangle 28"/>
          <p:cNvSpPr/>
          <p:nvPr/>
        </p:nvSpPr>
        <p:spPr bwMode="auto">
          <a:xfrm>
            <a:off x="0" y="-1"/>
            <a:ext cx="12436475" cy="1038979"/>
          </a:xfrm>
          <a:prstGeom prst="rect">
            <a:avLst/>
          </a:prstGeom>
          <a:solidFill>
            <a:srgbClr val="009B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1"/>
                </a:solidFill>
                <a:effectLst/>
                <a:uLnTx/>
                <a:uFillTx/>
                <a:latin typeface="+mj-lt"/>
                <a:ea typeface="+mn-ea"/>
                <a:cs typeface="Segoe UI" pitchFamily="34" charset="0"/>
              </a:rPr>
              <a:t>Microsoft Cognitive Services</a:t>
            </a:r>
          </a:p>
        </p:txBody>
      </p:sp>
      <p:grpSp>
        <p:nvGrpSpPr>
          <p:cNvPr id="50" name="Group 49"/>
          <p:cNvGrpSpPr/>
          <p:nvPr/>
        </p:nvGrpSpPr>
        <p:grpSpPr>
          <a:xfrm>
            <a:off x="5069790" y="1135062"/>
            <a:ext cx="2219539" cy="5711058"/>
            <a:chOff x="4963644" y="1146942"/>
            <a:chExt cx="2219539" cy="5554494"/>
          </a:xfrm>
        </p:grpSpPr>
        <p:sp>
          <p:nvSpPr>
            <p:cNvPr id="51" name="Rectangle 50"/>
            <p:cNvSpPr/>
            <p:nvPr/>
          </p:nvSpPr>
          <p:spPr bwMode="auto">
            <a:xfrm>
              <a:off x="4963644" y="1213360"/>
              <a:ext cx="2219539" cy="5488076"/>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PlayEpisode</a:t>
              </a: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4982915" y="1213360"/>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TextBox 52"/>
            <p:cNvSpPr txBox="1"/>
            <p:nvPr/>
          </p:nvSpPr>
          <p:spPr>
            <a:xfrm>
              <a:off x="5488259" y="1146942"/>
              <a:ext cx="1690197"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p:txBody>
        </p:sp>
        <p:sp>
          <p:nvSpPr>
            <p:cNvPr id="54" name="Pentagon 53"/>
            <p:cNvSpPr/>
            <p:nvPr/>
          </p:nvSpPr>
          <p:spPr bwMode="auto">
            <a:xfrm rot="5400000">
              <a:off x="5742945" y="2652299"/>
              <a:ext cx="675479" cy="219554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Natural Language Processing</a:t>
              </a:r>
            </a:p>
          </p:txBody>
        </p:sp>
        <p:sp>
          <p:nvSpPr>
            <p:cNvPr id="55" name="TextBox 7"/>
            <p:cNvSpPr txBox="1"/>
            <p:nvPr/>
          </p:nvSpPr>
          <p:spPr>
            <a:xfrm>
              <a:off x="4979607" y="4232931"/>
              <a:ext cx="2195541" cy="843655"/>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a:t>
              </a:r>
              <a:r>
                <a:rPr kumimoji="0" lang="en-US" sz="1200" b="0"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PlayEpisode</a:t>
              </a:r>
              <a:endPar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endParaRPr>
            </a:p>
            <a:p>
              <a:pPr marL="0" marR="0" lvl="1" indent="0" defTabSz="91431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Daily Show</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DateTime.date</a:t>
              </a:r>
              <a:r>
                <a:rPr kumimoji="0" lang="en-US" sz="1200"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today</a:t>
              </a:r>
            </a:p>
          </p:txBody>
        </p:sp>
        <p:sp>
          <p:nvSpPr>
            <p:cNvPr id="56" name="Freeform 55"/>
            <p:cNvSpPr>
              <a:spLocks noChangeAspect="1"/>
            </p:cNvSpPr>
            <p:nvPr/>
          </p:nvSpPr>
          <p:spPr bwMode="auto">
            <a:xfrm>
              <a:off x="5181170" y="2248168"/>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 name="Oval Callout 6"/>
            <p:cNvSpPr/>
            <p:nvPr/>
          </p:nvSpPr>
          <p:spPr bwMode="auto">
            <a:xfrm>
              <a:off x="5858532" y="186537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Play </a:t>
              </a:r>
              <a:r>
                <a:rPr kumimoji="0" lang="en-US" sz="1078" b="1" i="0" u="none" strike="noStrike" kern="0" cap="none" spc="0" normalizeH="0" baseline="0" noProof="0" dirty="0">
                  <a:ln>
                    <a:noFill/>
                  </a:ln>
                  <a:solidFill>
                    <a:srgbClr val="FF8C00"/>
                  </a:solidFill>
                  <a:effectLst/>
                  <a:uLnTx/>
                  <a:uFillTx/>
                  <a:latin typeface="Segoe UI"/>
                  <a:ea typeface="Segoe UI" pitchFamily="34" charset="0"/>
                  <a:cs typeface="Segoe UI" pitchFamily="34" charset="0"/>
                </a:rPr>
                <a:t>today’s </a:t>
              </a:r>
              <a:r>
                <a:rPr kumimoji="0" lang="en-US" sz="1078" b="1" i="0" u="none" strike="noStrike" kern="0" cap="none" spc="0" normalizeH="0" baseline="0" noProof="0" dirty="0">
                  <a:ln>
                    <a:noFill/>
                  </a:ln>
                  <a:solidFill>
                    <a:srgbClr val="00B0F0"/>
                  </a:solidFill>
                  <a:effectLst/>
                  <a:uLnTx/>
                  <a:uFillTx/>
                  <a:latin typeface="Segoe UI"/>
                  <a:ea typeface="Segoe UI" pitchFamily="34" charset="0"/>
                  <a:cs typeface="Segoe UI" pitchFamily="34" charset="0"/>
                </a:rPr>
                <a:t>Daily Show</a:t>
              </a:r>
            </a:p>
          </p:txBody>
        </p:sp>
        <p:sp>
          <p:nvSpPr>
            <p:cNvPr id="58" name="Freeform 9"/>
            <p:cNvSpPr>
              <a:spLocks noChangeAspect="1"/>
            </p:cNvSpPr>
            <p:nvPr/>
          </p:nvSpPr>
          <p:spPr bwMode="auto">
            <a:xfrm>
              <a:off x="5173247" y="1294280"/>
              <a:ext cx="310284" cy="39017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70" name="Rectangle 69"/>
          <p:cNvSpPr/>
          <p:nvPr/>
        </p:nvSpPr>
        <p:spPr bwMode="auto">
          <a:xfrm>
            <a:off x="350837" y="1210274"/>
            <a:ext cx="2220792" cy="5635846"/>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bwMode="auto">
          <a:xfrm>
            <a:off x="361551" y="1202010"/>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TextBox 71"/>
          <p:cNvSpPr txBox="1"/>
          <p:nvPr/>
        </p:nvSpPr>
        <p:spPr>
          <a:xfrm>
            <a:off x="866896" y="1135592"/>
            <a:ext cx="1184852"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p:txBody>
      </p:sp>
      <p:sp>
        <p:nvSpPr>
          <p:cNvPr id="73" name="Freeform 22"/>
          <p:cNvSpPr>
            <a:spLocks noChangeAspect="1"/>
          </p:cNvSpPr>
          <p:nvPr/>
        </p:nvSpPr>
        <p:spPr bwMode="auto">
          <a:xfrm>
            <a:off x="453279" y="1316394"/>
            <a:ext cx="488261" cy="32309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74" name="Picture 6" descr="https://oxfordportal.blob.core.windows.net/vision/Analysis/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632" b="6969"/>
          <a:stretch/>
        </p:blipFill>
        <p:spPr bwMode="auto">
          <a:xfrm>
            <a:off x="547425" y="4221051"/>
            <a:ext cx="1800810" cy="999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5" name="Table 20"/>
          <p:cNvGraphicFramePr>
            <a:graphicFrameLocks noGrp="1"/>
          </p:cNvGraphicFramePr>
          <p:nvPr>
            <p:extLst/>
          </p:nvPr>
        </p:nvGraphicFramePr>
        <p:xfrm>
          <a:off x="361551" y="5305238"/>
          <a:ext cx="2195542" cy="1254897"/>
        </p:xfrm>
        <a:graphic>
          <a:graphicData uri="http://schemas.openxmlformats.org/drawingml/2006/table">
            <a:tbl>
              <a:tblPr firstRow="1" bandRow="1"/>
              <a:tblGrid>
                <a:gridCol w="955134">
                  <a:extLst>
                    <a:ext uri="{9D8B030D-6E8A-4147-A177-3AD203B41FA5}">
                      <a16:colId xmlns:a16="http://schemas.microsoft.com/office/drawing/2014/main" val="20000"/>
                    </a:ext>
                  </a:extLst>
                </a:gridCol>
                <a:gridCol w="1240408">
                  <a:extLst>
                    <a:ext uri="{9D8B030D-6E8A-4147-A177-3AD203B41FA5}">
                      <a16:colId xmlns:a16="http://schemas.microsoft.com/office/drawing/2014/main" val="20001"/>
                    </a:ext>
                  </a:extLst>
                </a:gridCol>
              </a:tblGrid>
              <a:tr h="25531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Category</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People; 1</a:t>
                      </a:r>
                      <a:r>
                        <a:rPr lang="en-US" sz="1000" baseline="0" dirty="0">
                          <a:solidFill>
                            <a:schemeClr val="tx1"/>
                          </a:solidFill>
                        </a:rPr>
                        <a:t> face</a:t>
                      </a:r>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9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Adult /</a:t>
                      </a:r>
                      <a:r>
                        <a:rPr lang="en-US" sz="1000" baseline="0" dirty="0">
                          <a:solidFill>
                            <a:schemeClr val="tx1"/>
                          </a:solidFill>
                        </a:rPr>
                        <a:t> R</a:t>
                      </a:r>
                      <a:r>
                        <a:rPr lang="en-US" sz="1000" dirty="0">
                          <a:solidFill>
                            <a:schemeClr val="tx1"/>
                          </a:solidFill>
                        </a:rPr>
                        <a:t>acy?</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False</a:t>
                      </a:r>
                      <a:r>
                        <a:rPr lang="en-US" sz="1000" baseline="0" dirty="0">
                          <a:solidFill>
                            <a:schemeClr val="tx1"/>
                          </a:solidFill>
                        </a:rPr>
                        <a:t> / True</a:t>
                      </a:r>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444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Dominant</a:t>
                      </a:r>
                      <a:r>
                        <a:rPr lang="en-US" sz="1000" baseline="0" dirty="0">
                          <a:solidFill>
                            <a:schemeClr val="tx1"/>
                          </a:solidFill>
                        </a:rPr>
                        <a:t> c</a:t>
                      </a:r>
                      <a:r>
                        <a:rPr lang="en-US" sz="1000" dirty="0">
                          <a:solidFill>
                            <a:schemeClr val="tx1"/>
                          </a:solidFill>
                        </a:rPr>
                        <a:t>olors</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22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Accent color</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6" name="Picture 21"/>
          <p:cNvPicPr>
            <a:picLocks noChangeAspect="1"/>
          </p:cNvPicPr>
          <p:nvPr/>
        </p:nvPicPr>
        <p:blipFill>
          <a:blip r:embed="rId4"/>
          <a:stretch>
            <a:fillRect/>
          </a:stretch>
        </p:blipFill>
        <p:spPr>
          <a:xfrm>
            <a:off x="1374395" y="5909554"/>
            <a:ext cx="728345" cy="249409"/>
          </a:xfrm>
          <a:prstGeom prst="rect">
            <a:avLst/>
          </a:prstGeom>
        </p:spPr>
      </p:pic>
      <p:pic>
        <p:nvPicPr>
          <p:cNvPr id="77" name="Picture 23"/>
          <p:cNvPicPr>
            <a:picLocks noChangeAspect="1"/>
          </p:cNvPicPr>
          <p:nvPr/>
        </p:nvPicPr>
        <p:blipFill>
          <a:blip r:embed="rId5"/>
          <a:stretch>
            <a:fillRect/>
          </a:stretch>
        </p:blipFill>
        <p:spPr>
          <a:xfrm>
            <a:off x="1372456" y="6259822"/>
            <a:ext cx="261457" cy="267225"/>
          </a:xfrm>
          <a:prstGeom prst="rect">
            <a:avLst/>
          </a:prstGeom>
        </p:spPr>
      </p:pic>
      <p:sp>
        <p:nvSpPr>
          <p:cNvPr id="78" name="Freeform 77"/>
          <p:cNvSpPr>
            <a:spLocks noChangeAspect="1"/>
          </p:cNvSpPr>
          <p:nvPr/>
        </p:nvSpPr>
        <p:spPr bwMode="auto">
          <a:xfrm>
            <a:off x="623552" y="2185204"/>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 name="Oval Callout 6"/>
          <p:cNvSpPr/>
          <p:nvPr/>
        </p:nvSpPr>
        <p:spPr bwMode="auto">
          <a:xfrm>
            <a:off x="1272921" y="185349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What is in the image?</a:t>
            </a:r>
          </a:p>
        </p:txBody>
      </p:sp>
      <p:sp>
        <p:nvSpPr>
          <p:cNvPr id="80" name="Pentagon 79"/>
          <p:cNvSpPr/>
          <p:nvPr/>
        </p:nvSpPr>
        <p:spPr bwMode="auto">
          <a:xfrm rot="5400000">
            <a:off x="1121582" y="2722109"/>
            <a:ext cx="675479" cy="2195540"/>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Computer Vision</a:t>
            </a:r>
          </a:p>
        </p:txBody>
      </p:sp>
      <p:grpSp>
        <p:nvGrpSpPr>
          <p:cNvPr id="81" name="Group 80"/>
          <p:cNvGrpSpPr/>
          <p:nvPr/>
        </p:nvGrpSpPr>
        <p:grpSpPr>
          <a:xfrm>
            <a:off x="7355722" y="1151006"/>
            <a:ext cx="2337537" cy="5695113"/>
            <a:chOff x="7249576" y="1162887"/>
            <a:chExt cx="2337537" cy="5538548"/>
          </a:xfrm>
        </p:grpSpPr>
        <p:sp>
          <p:nvSpPr>
            <p:cNvPr id="82" name="Rectangle 81"/>
            <p:cNvSpPr/>
            <p:nvPr/>
          </p:nvSpPr>
          <p:spPr bwMode="auto">
            <a:xfrm>
              <a:off x="7333724" y="1229304"/>
              <a:ext cx="2190247" cy="547213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7323701" y="1229304"/>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4" name="Picture 83"/>
            <p:cNvPicPr>
              <a:picLocks noChangeAspect="1"/>
            </p:cNvPicPr>
            <p:nvPr/>
          </p:nvPicPr>
          <p:blipFill>
            <a:blip r:embed="rId6"/>
            <a:stretch>
              <a:fillRect/>
            </a:stretch>
          </p:blipFill>
          <p:spPr>
            <a:xfrm>
              <a:off x="7377252" y="4450667"/>
              <a:ext cx="2126891" cy="1809445"/>
            </a:xfrm>
            <a:prstGeom prst="rect">
              <a:avLst/>
            </a:prstGeom>
          </p:spPr>
        </p:pic>
        <p:sp>
          <p:nvSpPr>
            <p:cNvPr id="85" name="Freeform 84"/>
            <p:cNvSpPr>
              <a:spLocks noChangeAspect="1"/>
            </p:cNvSpPr>
            <p:nvPr/>
          </p:nvSpPr>
          <p:spPr bwMode="auto">
            <a:xfrm>
              <a:off x="7585702" y="2248167"/>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6" name="Oval Callout 6"/>
            <p:cNvSpPr/>
            <p:nvPr/>
          </p:nvSpPr>
          <p:spPr bwMode="auto">
            <a:xfrm>
              <a:off x="8216409" y="1865370"/>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Top publications in AI?</a:t>
              </a:r>
              <a:endParaRPr kumimoji="0" lang="en-US" sz="1078" b="1" i="0" u="none" strike="noStrike" kern="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87" name="Pentagon 86"/>
            <p:cNvSpPr/>
            <p:nvPr/>
          </p:nvSpPr>
          <p:spPr bwMode="auto">
            <a:xfrm rot="5400000">
              <a:off x="8102959" y="2652298"/>
              <a:ext cx="675479" cy="219554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Knowledge Exploration Service</a:t>
              </a:r>
            </a:p>
          </p:txBody>
        </p:sp>
        <p:sp>
          <p:nvSpPr>
            <p:cNvPr id="88" name="Freeform 5"/>
            <p:cNvSpPr>
              <a:spLocks/>
            </p:cNvSpPr>
            <p:nvPr/>
          </p:nvSpPr>
          <p:spPr bwMode="auto">
            <a:xfrm>
              <a:off x="7466503" y="1310907"/>
              <a:ext cx="388655" cy="3886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TextBox 7"/>
            <p:cNvSpPr txBox="1"/>
            <p:nvPr/>
          </p:nvSpPr>
          <p:spPr>
            <a:xfrm>
              <a:off x="7249576" y="4104450"/>
              <a:ext cx="2254567" cy="443546"/>
            </a:xfrm>
            <a:prstGeom prst="rect">
              <a:avLst/>
            </a:prstGeom>
            <a:noFill/>
            <a:ln>
              <a:noFill/>
            </a:ln>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Here are the top results:</a:t>
              </a:r>
            </a:p>
          </p:txBody>
        </p:sp>
        <p:sp>
          <p:nvSpPr>
            <p:cNvPr id="90" name="TextBox 89"/>
            <p:cNvSpPr txBox="1"/>
            <p:nvPr/>
          </p:nvSpPr>
          <p:spPr>
            <a:xfrm>
              <a:off x="7737985" y="1162887"/>
              <a:ext cx="1849128"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p:txBody>
        </p:sp>
      </p:grpSp>
      <p:grpSp>
        <p:nvGrpSpPr>
          <p:cNvPr id="91" name="Group 90"/>
          <p:cNvGrpSpPr/>
          <p:nvPr/>
        </p:nvGrpSpPr>
        <p:grpSpPr>
          <a:xfrm>
            <a:off x="2725305" y="1138074"/>
            <a:ext cx="2195543" cy="5708046"/>
            <a:chOff x="2619159" y="1149954"/>
            <a:chExt cx="2195543" cy="5708046"/>
          </a:xfrm>
        </p:grpSpPr>
        <p:sp>
          <p:nvSpPr>
            <p:cNvPr id="92" name="Rectangle 91"/>
            <p:cNvSpPr/>
            <p:nvPr/>
          </p:nvSpPr>
          <p:spPr bwMode="auto">
            <a:xfrm>
              <a:off x="2626542" y="1215148"/>
              <a:ext cx="2183942" cy="5642852"/>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bwMode="auto">
            <a:xfrm>
              <a:off x="2619160" y="1218245"/>
              <a:ext cx="2195542" cy="546923"/>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extBox 93"/>
            <p:cNvSpPr txBox="1"/>
            <p:nvPr/>
          </p:nvSpPr>
          <p:spPr>
            <a:xfrm>
              <a:off x="3124504" y="1149954"/>
              <a:ext cx="1444793" cy="683505"/>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p:txBody>
        </p:sp>
        <p:sp>
          <p:nvSpPr>
            <p:cNvPr id="95" name="TextBox 94"/>
            <p:cNvSpPr txBox="1"/>
            <p:nvPr/>
          </p:nvSpPr>
          <p:spPr>
            <a:xfrm>
              <a:off x="2638993" y="5949758"/>
              <a:ext cx="2149056" cy="454473"/>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dirty="0">
                  <a:ln>
                    <a:noFill/>
                  </a:ln>
                  <a:solidFill>
                    <a:sysClr val="windowText" lastClr="000000"/>
                  </a:solidFill>
                  <a:effectLst/>
                  <a:uLnTx/>
                  <a:uFillTx/>
                </a:rPr>
                <a:t>Convert spoken audio to text </a:t>
              </a:r>
            </a:p>
          </p:txBody>
        </p:sp>
        <p:sp>
          <p:nvSpPr>
            <p:cNvPr id="96" name="Freeform 95"/>
            <p:cNvSpPr>
              <a:spLocks noChangeAspect="1"/>
            </p:cNvSpPr>
            <p:nvPr/>
          </p:nvSpPr>
          <p:spPr bwMode="auto">
            <a:xfrm>
              <a:off x="2743272" y="2279140"/>
              <a:ext cx="911754" cy="109405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7" name="Oval Callout 6"/>
            <p:cNvSpPr/>
            <p:nvPr/>
          </p:nvSpPr>
          <p:spPr bwMode="auto">
            <a:xfrm>
              <a:off x="3401972" y="1885547"/>
              <a:ext cx="1256743" cy="804206"/>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Give me directions to </a:t>
              </a:r>
              <a:r>
                <a:rPr lang="en-US" sz="1078" b="1" kern="0" dirty="0">
                  <a:solidFill>
                    <a:srgbClr val="333333"/>
                  </a:solidFill>
                  <a:latin typeface="Segoe UI"/>
                  <a:ea typeface="Segoe UI" pitchFamily="34" charset="0"/>
                  <a:cs typeface="Segoe UI" pitchFamily="34" charset="0"/>
                </a:rPr>
                <a:t>Space Needle</a:t>
              </a:r>
              <a:endPar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endParaRPr>
            </a:p>
          </p:txBody>
        </p:sp>
        <p:pic>
          <p:nvPicPr>
            <p:cNvPr id="98" name="Picture 9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159" y="4319878"/>
              <a:ext cx="2195541" cy="1027932"/>
            </a:xfrm>
            <a:prstGeom prst="rect">
              <a:avLst/>
            </a:prstGeom>
            <a:solidFill>
              <a:srgbClr val="00B294"/>
            </a:solidFill>
            <a:ln>
              <a:solidFill>
                <a:srgbClr val="44546A"/>
              </a:solidFill>
            </a:ln>
          </p:spPr>
        </p:pic>
        <p:sp>
          <p:nvSpPr>
            <p:cNvPr id="99" name="TextBox 98"/>
            <p:cNvSpPr txBox="1"/>
            <p:nvPr/>
          </p:nvSpPr>
          <p:spPr>
            <a:xfrm>
              <a:off x="2638993" y="5434641"/>
              <a:ext cx="2149056" cy="454473"/>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dirty="0">
                  <a:ln>
                    <a:noFill/>
                  </a:ln>
                  <a:solidFill>
                    <a:sysClr val="windowText" lastClr="000000"/>
                  </a:solidFill>
                  <a:effectLst/>
                  <a:uLnTx/>
                  <a:uFillTx/>
                </a:rPr>
                <a:t>Convert text to spoken audio</a:t>
              </a:r>
            </a:p>
          </p:txBody>
        </p:sp>
        <p:sp>
          <p:nvSpPr>
            <p:cNvPr id="100" name="Pentagon 99"/>
            <p:cNvSpPr/>
            <p:nvPr/>
          </p:nvSpPr>
          <p:spPr bwMode="auto">
            <a:xfrm rot="5400000">
              <a:off x="3369665" y="2725629"/>
              <a:ext cx="694529" cy="2195540"/>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Speech-to-Text and Text-to-Speech Service</a:t>
              </a:r>
            </a:p>
          </p:txBody>
        </p:sp>
        <p:sp>
          <p:nvSpPr>
            <p:cNvPr id="101" name="Freeform 18"/>
            <p:cNvSpPr>
              <a:spLocks noChangeAspect="1"/>
            </p:cNvSpPr>
            <p:nvPr/>
          </p:nvSpPr>
          <p:spPr bwMode="auto">
            <a:xfrm>
              <a:off x="2743272" y="1299438"/>
              <a:ext cx="433088" cy="39008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TextBox 101"/>
            <p:cNvSpPr txBox="1"/>
            <p:nvPr/>
          </p:nvSpPr>
          <p:spPr>
            <a:xfrm>
              <a:off x="2635124" y="6319094"/>
              <a:ext cx="2149056" cy="442007"/>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dirty="0">
                  <a:ln>
                    <a:noFill/>
                  </a:ln>
                  <a:solidFill>
                    <a:sysClr val="windowText" lastClr="000000"/>
                  </a:solidFill>
                  <a:effectLst/>
                  <a:uLnTx/>
                  <a:uFillTx/>
                </a:rPr>
                <a:t>Extract intent of user</a:t>
              </a:r>
            </a:p>
          </p:txBody>
        </p:sp>
      </p:grpSp>
      <p:grpSp>
        <p:nvGrpSpPr>
          <p:cNvPr id="27" name="Group 26"/>
          <p:cNvGrpSpPr/>
          <p:nvPr/>
        </p:nvGrpSpPr>
        <p:grpSpPr>
          <a:xfrm>
            <a:off x="9727172" y="1151007"/>
            <a:ext cx="2284941" cy="5695112"/>
            <a:chOff x="9727172" y="1151007"/>
            <a:chExt cx="2284941" cy="5695112"/>
          </a:xfrm>
        </p:grpSpPr>
        <p:grpSp>
          <p:nvGrpSpPr>
            <p:cNvPr id="59" name="Group 58"/>
            <p:cNvGrpSpPr/>
            <p:nvPr/>
          </p:nvGrpSpPr>
          <p:grpSpPr>
            <a:xfrm>
              <a:off x="9809581" y="1151007"/>
              <a:ext cx="2202532" cy="5695112"/>
              <a:chOff x="9703435" y="1162887"/>
              <a:chExt cx="2202532" cy="5538549"/>
            </a:xfrm>
          </p:grpSpPr>
          <p:sp>
            <p:nvSpPr>
              <p:cNvPr id="60" name="Rectangle 59"/>
              <p:cNvSpPr/>
              <p:nvPr/>
            </p:nvSpPr>
            <p:spPr bwMode="auto">
              <a:xfrm>
                <a:off x="9711434" y="1229305"/>
                <a:ext cx="2194532" cy="547213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9710425" y="1229305"/>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TextBox 61"/>
              <p:cNvSpPr txBox="1"/>
              <p:nvPr/>
            </p:nvSpPr>
            <p:spPr>
              <a:xfrm>
                <a:off x="10215769" y="1162887"/>
                <a:ext cx="1431575" cy="664757"/>
              </a:xfrm>
              <a:prstGeom prst="rect">
                <a:avLst/>
              </a:prstGeom>
              <a:noFill/>
            </p:spPr>
            <p:txBody>
              <a:bodyPr wrap="square" lIns="182854" tIns="146284" rIns="182854" bIns="146284"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p:txBody>
          </p:sp>
          <p:sp>
            <p:nvSpPr>
              <p:cNvPr id="63" name="Freeform 62"/>
              <p:cNvSpPr>
                <a:spLocks noChangeAspect="1"/>
              </p:cNvSpPr>
              <p:nvPr/>
            </p:nvSpPr>
            <p:spPr bwMode="auto">
              <a:xfrm>
                <a:off x="9889453" y="2241407"/>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4" name="Oval Callout 6"/>
              <p:cNvSpPr/>
              <p:nvPr/>
            </p:nvSpPr>
            <p:spPr bwMode="auto">
              <a:xfrm>
                <a:off x="10548153" y="186537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Search for ‘cute kittens’ </a:t>
                </a:r>
                <a:endParaRPr kumimoji="0" lang="en-US" sz="1078" b="1" i="0" u="none" strike="noStrike" kern="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65" name="Pentagon 64"/>
              <p:cNvSpPr/>
              <p:nvPr/>
            </p:nvSpPr>
            <p:spPr bwMode="auto">
              <a:xfrm rot="5400000">
                <a:off x="10466961" y="2648804"/>
                <a:ext cx="675479" cy="220253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Bing Search</a:t>
                </a:r>
              </a:p>
            </p:txBody>
          </p:sp>
          <p:pic>
            <p:nvPicPr>
              <p:cNvPr id="66" name="Picture 65"/>
              <p:cNvPicPr>
                <a:picLocks noChangeAspect="1"/>
              </p:cNvPicPr>
              <p:nvPr/>
            </p:nvPicPr>
            <p:blipFill>
              <a:blip r:embed="rId8"/>
              <a:stretch>
                <a:fillRect/>
              </a:stretch>
            </p:blipFill>
            <p:spPr>
              <a:xfrm>
                <a:off x="9869126" y="4448498"/>
                <a:ext cx="1853113" cy="1853113"/>
              </a:xfrm>
              <a:prstGeom prst="rect">
                <a:avLst/>
              </a:prstGeom>
            </p:spPr>
          </p:pic>
          <p:grpSp>
            <p:nvGrpSpPr>
              <p:cNvPr id="67" name="Group 66"/>
              <p:cNvGrpSpPr/>
              <p:nvPr/>
            </p:nvGrpSpPr>
            <p:grpSpPr>
              <a:xfrm>
                <a:off x="9845735" y="1294280"/>
                <a:ext cx="396884" cy="390174"/>
                <a:chOff x="10832823" y="3353836"/>
                <a:chExt cx="537576" cy="528488"/>
              </a:xfrm>
            </p:grpSpPr>
            <p:sp>
              <p:nvSpPr>
                <p:cNvPr id="68"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07" name="TextBox 7"/>
            <p:cNvSpPr txBox="1"/>
            <p:nvPr/>
          </p:nvSpPr>
          <p:spPr>
            <a:xfrm>
              <a:off x="9727172" y="4157619"/>
              <a:ext cx="2254567" cy="443546"/>
            </a:xfrm>
            <a:prstGeom prst="rect">
              <a:avLst/>
            </a:prstGeom>
            <a:noFill/>
            <a:ln>
              <a:noFill/>
            </a:ln>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Here is what I found: </a:t>
              </a:r>
            </a:p>
          </p:txBody>
        </p:sp>
      </p:grpSp>
      <p:sp>
        <p:nvSpPr>
          <p:cNvPr id="108" name="TextBox 107"/>
          <p:cNvSpPr txBox="1"/>
          <p:nvPr/>
        </p:nvSpPr>
        <p:spPr>
          <a:xfrm>
            <a:off x="-3868" y="6678070"/>
            <a:ext cx="12434710"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Microsoft Confidential</a:t>
            </a:r>
          </a:p>
        </p:txBody>
      </p:sp>
    </p:spTree>
    <p:extLst>
      <p:ext uri="{BB962C8B-B14F-4D97-AF65-F5344CB8AC3E}">
        <p14:creationId xmlns:p14="http://schemas.microsoft.com/office/powerpoint/2010/main" val="2360595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4.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38DE825E0D180418A5DA5D7D8DFA4F9" ma:contentTypeVersion="6" ma:contentTypeDescription="Create a new document." ma:contentTypeScope="" ma:versionID="f4a3d91529baf7ceb92cc85ff3434ab2">
  <xsd:schema xmlns:xsd="http://www.w3.org/2001/XMLSchema" xmlns:xs="http://www.w3.org/2001/XMLSchema" xmlns:p="http://schemas.microsoft.com/office/2006/metadata/properties" xmlns:ns1="http://schemas.microsoft.com/sharepoint/v3" xmlns:ns2="d87d3f9f-2250-40d8-b5bc-a0322da27611" targetNamespace="http://schemas.microsoft.com/office/2006/metadata/properties" ma:root="true" ma:fieldsID="e6e7a8f7f696f96fc1b5785f3634ca12" ns1:_="" ns2:_="">
    <xsd:import namespace="http://schemas.microsoft.com/sharepoint/v3"/>
    <xsd:import namespace="d87d3f9f-2250-40d8-b5bc-a0322da27611"/>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7d3f9f-2250-40d8-b5bc-a0322da2761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d87d3f9f-2250-40d8-b5bc-a0322da27611"/>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 ds:uri="http://schemas.microsoft.com/sharepoint/v3"/>
    <ds:schemaRef ds:uri="http://www.w3.org/XML/1998/namespace"/>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79FC3C4-C281-4959-BE37-C82C71FB7A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87d3f9f-2250-40d8-b5bc-a0322da276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9178</TotalTime>
  <Words>3006</Words>
  <Application>Microsoft Office PowerPoint</Application>
  <PresentationFormat>Personalizar</PresentationFormat>
  <Paragraphs>446</Paragraphs>
  <Slides>20</Slides>
  <Notes>20</Notes>
  <HiddenSlides>0</HiddenSlides>
  <MMClips>2</MMClips>
  <ScaleCrop>false</ScaleCrop>
  <HeadingPairs>
    <vt:vector size="6" baseType="variant">
      <vt:variant>
        <vt:lpstr>Fontes usadas</vt:lpstr>
      </vt:variant>
      <vt:variant>
        <vt:i4>8</vt:i4>
      </vt:variant>
      <vt:variant>
        <vt:lpstr>Tema</vt:lpstr>
      </vt:variant>
      <vt:variant>
        <vt:i4>5</vt:i4>
      </vt:variant>
      <vt:variant>
        <vt:lpstr>Títulos de slides</vt:lpstr>
      </vt:variant>
      <vt:variant>
        <vt:i4>20</vt:i4>
      </vt:variant>
    </vt:vector>
  </HeadingPairs>
  <TitlesOfParts>
    <vt:vector size="33" baseType="lpstr">
      <vt:lpstr>Arial</vt:lpstr>
      <vt:lpstr>Consolas</vt:lpstr>
      <vt:lpstr>Segoe Light</vt:lpstr>
      <vt:lpstr>Segoe UI</vt:lpstr>
      <vt:lpstr>Segoe UI Light</vt:lpstr>
      <vt:lpstr>Segoe UI Semibold</vt:lpstr>
      <vt:lpstr>Segoe UI Semilight</vt:lpstr>
      <vt:lpstr>Wingdings</vt:lpstr>
      <vt:lpstr>WHITE TEMPLATE</vt:lpstr>
      <vt:lpstr>COLOR TEMPLATE</vt:lpstr>
      <vt:lpstr>5-30721_Build_2016_Template_Light</vt:lpstr>
      <vt:lpstr>1_WHITE TEMPLATE</vt:lpstr>
      <vt:lpstr>MS Cognitive Services Walking Deck</vt:lpstr>
      <vt:lpstr>Bots &amp;  Conversations as a Platform</vt:lpstr>
      <vt:lpstr>Apresentação do PowerPoint</vt:lpstr>
      <vt:lpstr>Apresentação do PowerPoint</vt:lpstr>
      <vt:lpstr>Bots represent a new channel for businesses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Skype Bots Vision Demo Bots Vision Demo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Conversation as a Platform</dc:title>
  <dc:subject>&lt;Speech title here&gt;</dc:subject>
  <dc:creator>keara fallon</dc:creator>
  <cp:keywords/>
  <dc:description>Template: Maryfj_x000d_
Formatting:_x000d_
Audience Type:</dc:description>
  <cp:lastModifiedBy>Lucas De Carli</cp:lastModifiedBy>
  <cp:revision>273</cp:revision>
  <dcterms:created xsi:type="dcterms:W3CDTF">2016-05-30T19:28:11Z</dcterms:created>
  <dcterms:modified xsi:type="dcterms:W3CDTF">2016-10-10T11:38:43Z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0x010100238DE825E0D180418A5DA5D7D8DFA4F9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